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36"/>
  </p:notesMasterIdLst>
  <p:handoutMasterIdLst>
    <p:handoutMasterId r:id="rId37"/>
  </p:handoutMasterIdLst>
  <p:sldIdLst>
    <p:sldId id="256" r:id="rId5"/>
    <p:sldId id="296" r:id="rId6"/>
    <p:sldId id="266" r:id="rId7"/>
    <p:sldId id="299" r:id="rId8"/>
    <p:sldId id="267" r:id="rId9"/>
    <p:sldId id="278" r:id="rId10"/>
    <p:sldId id="289" r:id="rId11"/>
    <p:sldId id="290" r:id="rId12"/>
    <p:sldId id="261" r:id="rId13"/>
    <p:sldId id="268" r:id="rId14"/>
    <p:sldId id="297" r:id="rId15"/>
    <p:sldId id="269" r:id="rId16"/>
    <p:sldId id="270" r:id="rId17"/>
    <p:sldId id="276" r:id="rId18"/>
    <p:sldId id="277" r:id="rId19"/>
    <p:sldId id="271" r:id="rId20"/>
    <p:sldId id="291" r:id="rId21"/>
    <p:sldId id="292" r:id="rId22"/>
    <p:sldId id="293" r:id="rId23"/>
    <p:sldId id="294" r:id="rId24"/>
    <p:sldId id="295" r:id="rId25"/>
    <p:sldId id="282" r:id="rId26"/>
    <p:sldId id="286" r:id="rId27"/>
    <p:sldId id="288" r:id="rId28"/>
    <p:sldId id="272" r:id="rId29"/>
    <p:sldId id="275" r:id="rId30"/>
    <p:sldId id="279" r:id="rId31"/>
    <p:sldId id="273" r:id="rId32"/>
    <p:sldId id="274" r:id="rId33"/>
    <p:sldId id="265" r:id="rId34"/>
    <p:sldId id="25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97FC04-8552-F94B-3A2F-D5C35E728ECA}" name="Piper Block (she/her)" initials="PB(" userId="S::Piper.Block@oha.oregon.gov::7cc50b7b-e1d1-46da-b69b-7aafbab5fe12" providerId="AD"/>
  <p188:author id="{A723111D-31C1-58A5-9EE3-1B50C5254939}" name="Trilby de Jung (she/hers)" initials="TdJ(" userId="S::TRILBY.DEJUNG@oha.oregon.gov::6c2c05c1-0c43-492c-bf24-eecf3ff78ccc" providerId="AD"/>
  <p188:author id="{29DD61E2-615B-30D7-BB60-46E5F59C9094}" name="Ranzoni Steven" initials="RS" userId="S::STEVEN.RANZONI@oha.oregon.gov::866dc8d5-571a-477c-a34f-05fe6096731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F497D"/>
    <a:srgbClr val="FFFFFF"/>
    <a:srgbClr val="F5FA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80" autoAdjust="0"/>
    <p:restoredTop sz="94660"/>
  </p:normalViewPr>
  <p:slideViewPr>
    <p:cSldViewPr snapToGrid="0">
      <p:cViewPr varScale="1">
        <p:scale>
          <a:sx n="68" d="100"/>
          <a:sy n="68" d="100"/>
        </p:scale>
        <p:origin x="552" y="60"/>
      </p:cViewPr>
      <p:guideLst/>
    </p:cSldViewPr>
  </p:slideViewPr>
  <p:notesTextViewPr>
    <p:cViewPr>
      <p:scale>
        <a:sx n="1" d="1"/>
        <a:sy n="1" d="1"/>
      </p:scale>
      <p:origin x="0" y="0"/>
    </p:cViewPr>
  </p:notesTextViewPr>
  <p:notesViewPr>
    <p:cSldViewPr snapToGrid="0">
      <p:cViewPr varScale="1">
        <p:scale>
          <a:sx n="73" d="100"/>
          <a:sy n="73" d="100"/>
        </p:scale>
        <p:origin x="370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4D401-5B09-46EC-92A9-D7A4818596FB}" type="doc">
      <dgm:prSet loTypeId="urn:microsoft.com/office/officeart/2005/8/layout/hProcess11" loCatId="process" qsTypeId="urn:microsoft.com/office/officeart/2005/8/quickstyle/simple1" qsCatId="simple" csTypeId="urn:microsoft.com/office/officeart/2005/8/colors/accent1_2" csCatId="accent1" phldr="1"/>
      <dgm:spPr/>
    </dgm:pt>
    <dgm:pt modelId="{032D01F5-0661-45D5-8F33-8D94FF146237}">
      <dgm:prSet phldrT="[Text]"/>
      <dgm:spPr/>
      <dgm:t>
        <a:bodyPr/>
        <a:lstStyle/>
        <a:p>
          <a:endParaRPr lang="en-US" dirty="0"/>
        </a:p>
      </dgm:t>
    </dgm:pt>
    <dgm:pt modelId="{C0FF4659-8E74-4809-BDE6-4C020306A101}" type="parTrans" cxnId="{ED451AF6-DD2B-4D24-9ECE-A29059795091}">
      <dgm:prSet/>
      <dgm:spPr/>
      <dgm:t>
        <a:bodyPr/>
        <a:lstStyle/>
        <a:p>
          <a:endParaRPr lang="en-US"/>
        </a:p>
      </dgm:t>
    </dgm:pt>
    <dgm:pt modelId="{9BAC544E-AC7B-4F65-B9E7-EF2D8DE1D085}" type="sibTrans" cxnId="{ED451AF6-DD2B-4D24-9ECE-A29059795091}">
      <dgm:prSet/>
      <dgm:spPr/>
      <dgm:t>
        <a:bodyPr/>
        <a:lstStyle/>
        <a:p>
          <a:endParaRPr lang="en-US"/>
        </a:p>
      </dgm:t>
    </dgm:pt>
    <dgm:pt modelId="{75CF8EB9-7B80-46DD-9130-D6BFDEBE66A0}">
      <dgm:prSet phldrT="[Text]"/>
      <dgm:spPr/>
      <dgm:t>
        <a:bodyPr/>
        <a:lstStyle/>
        <a:p>
          <a:endParaRPr lang="en-US" dirty="0"/>
        </a:p>
      </dgm:t>
    </dgm:pt>
    <dgm:pt modelId="{F3658746-1596-454C-862A-D4A78AC90B88}" type="parTrans" cxnId="{C3C7BA9E-F31B-4F85-9421-C8771B73F409}">
      <dgm:prSet/>
      <dgm:spPr/>
      <dgm:t>
        <a:bodyPr/>
        <a:lstStyle/>
        <a:p>
          <a:endParaRPr lang="en-US"/>
        </a:p>
      </dgm:t>
    </dgm:pt>
    <dgm:pt modelId="{DBCAEED3-59AA-40D9-8144-F1ED8667B2AA}" type="sibTrans" cxnId="{C3C7BA9E-F31B-4F85-9421-C8771B73F409}">
      <dgm:prSet/>
      <dgm:spPr/>
      <dgm:t>
        <a:bodyPr/>
        <a:lstStyle/>
        <a:p>
          <a:endParaRPr lang="en-US"/>
        </a:p>
      </dgm:t>
    </dgm:pt>
    <dgm:pt modelId="{21E9BDC2-FEFA-4DDC-AF94-380586B6507D}">
      <dgm:prSet phldrT="[Text]"/>
      <dgm:spPr/>
      <dgm:t>
        <a:bodyPr/>
        <a:lstStyle/>
        <a:p>
          <a:endParaRPr lang="en-US" dirty="0"/>
        </a:p>
      </dgm:t>
    </dgm:pt>
    <dgm:pt modelId="{8426D3E1-B540-467B-A55A-EF4F864C9F47}" type="parTrans" cxnId="{A45C2675-A580-4538-9ED3-B56EE081AA0F}">
      <dgm:prSet/>
      <dgm:spPr/>
      <dgm:t>
        <a:bodyPr/>
        <a:lstStyle/>
        <a:p>
          <a:endParaRPr lang="en-US"/>
        </a:p>
      </dgm:t>
    </dgm:pt>
    <dgm:pt modelId="{F34A7752-8D8E-42F8-969E-01A3C85A2AF6}" type="sibTrans" cxnId="{A45C2675-A580-4538-9ED3-B56EE081AA0F}">
      <dgm:prSet/>
      <dgm:spPr/>
      <dgm:t>
        <a:bodyPr/>
        <a:lstStyle/>
        <a:p>
          <a:endParaRPr lang="en-US"/>
        </a:p>
      </dgm:t>
    </dgm:pt>
    <dgm:pt modelId="{BAED56CE-7E02-4D7D-A492-F8CF15C85E88}">
      <dgm:prSet phldrT="[Text]"/>
      <dgm:spPr/>
      <dgm:t>
        <a:bodyPr/>
        <a:lstStyle/>
        <a:p>
          <a:endParaRPr lang="en-US" dirty="0"/>
        </a:p>
      </dgm:t>
    </dgm:pt>
    <dgm:pt modelId="{15A2199E-65FB-43CC-941A-4ECD7EA7269D}" type="parTrans" cxnId="{A598943D-617B-405E-889E-F19FCF695376}">
      <dgm:prSet/>
      <dgm:spPr/>
      <dgm:t>
        <a:bodyPr/>
        <a:lstStyle/>
        <a:p>
          <a:endParaRPr lang="en-US"/>
        </a:p>
      </dgm:t>
    </dgm:pt>
    <dgm:pt modelId="{B039CEB2-0B1A-4C7A-9809-74D166FD15AE}" type="sibTrans" cxnId="{A598943D-617B-405E-889E-F19FCF695376}">
      <dgm:prSet/>
      <dgm:spPr/>
      <dgm:t>
        <a:bodyPr/>
        <a:lstStyle/>
        <a:p>
          <a:endParaRPr lang="en-US"/>
        </a:p>
      </dgm:t>
    </dgm:pt>
    <dgm:pt modelId="{309CE417-ADD4-41F4-87DC-0AED16E85956}">
      <dgm:prSet phldrT="[Text]"/>
      <dgm:spPr/>
      <dgm:t>
        <a:bodyPr/>
        <a:lstStyle/>
        <a:p>
          <a:endParaRPr lang="en-US" dirty="0"/>
        </a:p>
      </dgm:t>
    </dgm:pt>
    <dgm:pt modelId="{4A4081A3-88AD-4235-97A2-5DBA0E037B2C}" type="parTrans" cxnId="{22D79A99-99DB-422B-8134-76FEF640AEFA}">
      <dgm:prSet/>
      <dgm:spPr/>
      <dgm:t>
        <a:bodyPr/>
        <a:lstStyle/>
        <a:p>
          <a:endParaRPr lang="en-US"/>
        </a:p>
      </dgm:t>
    </dgm:pt>
    <dgm:pt modelId="{542C3D96-F332-46E8-8666-39CCC82FEC21}" type="sibTrans" cxnId="{22D79A99-99DB-422B-8134-76FEF640AEFA}">
      <dgm:prSet/>
      <dgm:spPr/>
      <dgm:t>
        <a:bodyPr/>
        <a:lstStyle/>
        <a:p>
          <a:endParaRPr lang="en-US"/>
        </a:p>
      </dgm:t>
    </dgm:pt>
    <dgm:pt modelId="{476C300C-44F8-4ABB-B22E-49F2A2212250}">
      <dgm:prSet phldrT="[Text]"/>
      <dgm:spPr/>
      <dgm:t>
        <a:bodyPr/>
        <a:lstStyle/>
        <a:p>
          <a:endParaRPr lang="en-US" dirty="0"/>
        </a:p>
      </dgm:t>
    </dgm:pt>
    <dgm:pt modelId="{519C9C15-8D9E-4BD0-BCC8-9F4809780451}" type="parTrans" cxnId="{840A0593-43C7-4ACC-9D1F-4AE17832FEE2}">
      <dgm:prSet/>
      <dgm:spPr/>
      <dgm:t>
        <a:bodyPr/>
        <a:lstStyle/>
        <a:p>
          <a:endParaRPr lang="en-US"/>
        </a:p>
      </dgm:t>
    </dgm:pt>
    <dgm:pt modelId="{58BFBE61-2CA1-4755-B801-7884A9BD40EB}" type="sibTrans" cxnId="{840A0593-43C7-4ACC-9D1F-4AE17832FEE2}">
      <dgm:prSet/>
      <dgm:spPr/>
      <dgm:t>
        <a:bodyPr/>
        <a:lstStyle/>
        <a:p>
          <a:endParaRPr lang="en-US"/>
        </a:p>
      </dgm:t>
    </dgm:pt>
    <dgm:pt modelId="{8E613148-F2BC-4D2A-8631-FB0B241DF389}">
      <dgm:prSet phldrT="[Text]"/>
      <dgm:spPr/>
      <dgm:t>
        <a:bodyPr/>
        <a:lstStyle/>
        <a:p>
          <a:endParaRPr lang="en-US" dirty="0"/>
        </a:p>
      </dgm:t>
    </dgm:pt>
    <dgm:pt modelId="{DAC658AF-2226-4173-B3F2-AA9BF6E472FC}" type="parTrans" cxnId="{29F7D5C9-C7E2-4E8D-AFA6-B6B9ED2BACCF}">
      <dgm:prSet/>
      <dgm:spPr/>
      <dgm:t>
        <a:bodyPr/>
        <a:lstStyle/>
        <a:p>
          <a:endParaRPr lang="en-US"/>
        </a:p>
      </dgm:t>
    </dgm:pt>
    <dgm:pt modelId="{F25822B0-0B3C-4646-9CD6-FEB165CC174E}" type="sibTrans" cxnId="{29F7D5C9-C7E2-4E8D-AFA6-B6B9ED2BACCF}">
      <dgm:prSet/>
      <dgm:spPr/>
      <dgm:t>
        <a:bodyPr/>
        <a:lstStyle/>
        <a:p>
          <a:endParaRPr lang="en-US"/>
        </a:p>
      </dgm:t>
    </dgm:pt>
    <dgm:pt modelId="{C6342336-036D-4221-9C53-A30A2477079A}">
      <dgm:prSet phldrT="[Text]"/>
      <dgm:spPr/>
      <dgm:t>
        <a:bodyPr/>
        <a:lstStyle/>
        <a:p>
          <a:endParaRPr lang="en-US" dirty="0"/>
        </a:p>
      </dgm:t>
    </dgm:pt>
    <dgm:pt modelId="{E71C8C61-4E9E-4D6E-8831-CF5960864275}" type="parTrans" cxnId="{5BDE2DC6-F577-45F2-8D87-2B2BF850F970}">
      <dgm:prSet/>
      <dgm:spPr/>
      <dgm:t>
        <a:bodyPr/>
        <a:lstStyle/>
        <a:p>
          <a:endParaRPr lang="en-US"/>
        </a:p>
      </dgm:t>
    </dgm:pt>
    <dgm:pt modelId="{D8AA4AD5-E3AD-40F0-B0FD-36B5E8AD1E1A}" type="sibTrans" cxnId="{5BDE2DC6-F577-45F2-8D87-2B2BF850F970}">
      <dgm:prSet/>
      <dgm:spPr/>
      <dgm:t>
        <a:bodyPr/>
        <a:lstStyle/>
        <a:p>
          <a:endParaRPr lang="en-US"/>
        </a:p>
      </dgm:t>
    </dgm:pt>
    <dgm:pt modelId="{4CD99912-2A03-4D75-9862-A3C3D700BC4F}">
      <dgm:prSet phldrT="[Text]"/>
      <dgm:spPr/>
      <dgm:t>
        <a:bodyPr/>
        <a:lstStyle/>
        <a:p>
          <a:endParaRPr lang="en-US" dirty="0"/>
        </a:p>
      </dgm:t>
    </dgm:pt>
    <dgm:pt modelId="{E5CE0679-B10A-462F-9600-F2244E135F38}" type="parTrans" cxnId="{3ADC1695-09A8-4E9C-A5E6-2664B23BADF7}">
      <dgm:prSet/>
      <dgm:spPr/>
      <dgm:t>
        <a:bodyPr/>
        <a:lstStyle/>
        <a:p>
          <a:endParaRPr lang="en-US"/>
        </a:p>
      </dgm:t>
    </dgm:pt>
    <dgm:pt modelId="{7FACA55E-245A-406F-ADC5-D1D42CB45287}" type="sibTrans" cxnId="{3ADC1695-09A8-4E9C-A5E6-2664B23BADF7}">
      <dgm:prSet/>
      <dgm:spPr/>
      <dgm:t>
        <a:bodyPr/>
        <a:lstStyle/>
        <a:p>
          <a:endParaRPr lang="en-US"/>
        </a:p>
      </dgm:t>
    </dgm:pt>
    <dgm:pt modelId="{67594848-AC5C-4F11-B0B1-5CFC30F4DC73}">
      <dgm:prSet phldrT="[Text]"/>
      <dgm:spPr/>
      <dgm:t>
        <a:bodyPr/>
        <a:lstStyle/>
        <a:p>
          <a:endParaRPr lang="en-US" dirty="0"/>
        </a:p>
      </dgm:t>
    </dgm:pt>
    <dgm:pt modelId="{687B8492-C2E3-4E45-806A-7090EF005E73}" type="parTrans" cxnId="{052B263F-85BA-4B65-BADA-C2E871FD9968}">
      <dgm:prSet/>
      <dgm:spPr/>
      <dgm:t>
        <a:bodyPr/>
        <a:lstStyle/>
        <a:p>
          <a:endParaRPr lang="en-US"/>
        </a:p>
      </dgm:t>
    </dgm:pt>
    <dgm:pt modelId="{D60B5A2A-91DE-4B9D-814E-80420E765761}" type="sibTrans" cxnId="{052B263F-85BA-4B65-BADA-C2E871FD9968}">
      <dgm:prSet/>
      <dgm:spPr/>
      <dgm:t>
        <a:bodyPr/>
        <a:lstStyle/>
        <a:p>
          <a:endParaRPr lang="en-US"/>
        </a:p>
      </dgm:t>
    </dgm:pt>
    <dgm:pt modelId="{286684FB-4165-4499-92F7-DF92EF81B1AD}" type="pres">
      <dgm:prSet presAssocID="{6654D401-5B09-46EC-92A9-D7A4818596FB}" presName="Name0" presStyleCnt="0">
        <dgm:presLayoutVars>
          <dgm:dir/>
          <dgm:resizeHandles val="exact"/>
        </dgm:presLayoutVars>
      </dgm:prSet>
      <dgm:spPr/>
    </dgm:pt>
    <dgm:pt modelId="{C8DDBAE8-6581-49D5-BCBE-71C6C2391E31}" type="pres">
      <dgm:prSet presAssocID="{6654D401-5B09-46EC-92A9-D7A4818596FB}" presName="arrow" presStyleLbl="bgShp" presStyleIdx="0" presStyleCnt="1" custLinFactNeighborY="0"/>
      <dgm:spPr/>
    </dgm:pt>
    <dgm:pt modelId="{9D7EF7A0-ABE9-428C-8D4D-5385F2EFFE97}" type="pres">
      <dgm:prSet presAssocID="{6654D401-5B09-46EC-92A9-D7A4818596FB}" presName="points" presStyleCnt="0"/>
      <dgm:spPr/>
    </dgm:pt>
    <dgm:pt modelId="{FCD5A63C-A7EE-4623-BA8C-87275F43DBBB}" type="pres">
      <dgm:prSet presAssocID="{67594848-AC5C-4F11-B0B1-5CFC30F4DC73}" presName="compositeA" presStyleCnt="0"/>
      <dgm:spPr/>
    </dgm:pt>
    <dgm:pt modelId="{0EFC89CD-46CD-4750-A70E-D66F72464CFC}" type="pres">
      <dgm:prSet presAssocID="{67594848-AC5C-4F11-B0B1-5CFC30F4DC73}" presName="textA" presStyleLbl="revTx" presStyleIdx="0" presStyleCnt="10">
        <dgm:presLayoutVars>
          <dgm:bulletEnabled val="1"/>
        </dgm:presLayoutVars>
      </dgm:prSet>
      <dgm:spPr/>
    </dgm:pt>
    <dgm:pt modelId="{93243D0A-C1DB-45B3-8316-A76F4E185B17}" type="pres">
      <dgm:prSet presAssocID="{67594848-AC5C-4F11-B0B1-5CFC30F4DC73}" presName="circleA" presStyleLbl="node1" presStyleIdx="0" presStyleCnt="10"/>
      <dgm:spPr/>
    </dgm:pt>
    <dgm:pt modelId="{F1A3B1CE-0A96-4B09-A570-9644EEF770F3}" type="pres">
      <dgm:prSet presAssocID="{67594848-AC5C-4F11-B0B1-5CFC30F4DC73}" presName="spaceA" presStyleCnt="0"/>
      <dgm:spPr/>
    </dgm:pt>
    <dgm:pt modelId="{87224A8B-3491-4A19-812E-D3F9256E444C}" type="pres">
      <dgm:prSet presAssocID="{D60B5A2A-91DE-4B9D-814E-80420E765761}" presName="space" presStyleCnt="0"/>
      <dgm:spPr/>
    </dgm:pt>
    <dgm:pt modelId="{7101775B-7059-4253-9D05-F88C0260E183}" type="pres">
      <dgm:prSet presAssocID="{8E613148-F2BC-4D2A-8631-FB0B241DF389}" presName="compositeB" presStyleCnt="0"/>
      <dgm:spPr/>
    </dgm:pt>
    <dgm:pt modelId="{F8E711E4-34C0-4D88-A197-A16830300DD9}" type="pres">
      <dgm:prSet presAssocID="{8E613148-F2BC-4D2A-8631-FB0B241DF389}" presName="textB" presStyleLbl="revTx" presStyleIdx="1" presStyleCnt="10">
        <dgm:presLayoutVars>
          <dgm:bulletEnabled val="1"/>
        </dgm:presLayoutVars>
      </dgm:prSet>
      <dgm:spPr/>
    </dgm:pt>
    <dgm:pt modelId="{E1207A27-6064-4B62-A464-076433C1FDB9}" type="pres">
      <dgm:prSet presAssocID="{8E613148-F2BC-4D2A-8631-FB0B241DF389}" presName="circleB" presStyleLbl="node1" presStyleIdx="1" presStyleCnt="10" custLinFactNeighborX="-3355" custLinFactNeighborY="0"/>
      <dgm:spPr>
        <a:solidFill>
          <a:schemeClr val="accent2"/>
        </a:solidFill>
      </dgm:spPr>
    </dgm:pt>
    <dgm:pt modelId="{716686A5-D2EF-4AD6-B297-470F18B58BCD}" type="pres">
      <dgm:prSet presAssocID="{8E613148-F2BC-4D2A-8631-FB0B241DF389}" presName="spaceB" presStyleCnt="0"/>
      <dgm:spPr/>
    </dgm:pt>
    <dgm:pt modelId="{2C8B4E08-C956-484E-9C09-DA0FBC17F393}" type="pres">
      <dgm:prSet presAssocID="{F25822B0-0B3C-4646-9CD6-FEB165CC174E}" presName="space" presStyleCnt="0"/>
      <dgm:spPr/>
    </dgm:pt>
    <dgm:pt modelId="{5444646C-74D5-4B40-BA53-50D3787D0F46}" type="pres">
      <dgm:prSet presAssocID="{032D01F5-0661-45D5-8F33-8D94FF146237}" presName="compositeA" presStyleCnt="0"/>
      <dgm:spPr/>
    </dgm:pt>
    <dgm:pt modelId="{B1E262F5-481F-49DD-82CD-A35DEA3CB461}" type="pres">
      <dgm:prSet presAssocID="{032D01F5-0661-45D5-8F33-8D94FF146237}" presName="textA" presStyleLbl="revTx" presStyleIdx="2" presStyleCnt="10">
        <dgm:presLayoutVars>
          <dgm:bulletEnabled val="1"/>
        </dgm:presLayoutVars>
      </dgm:prSet>
      <dgm:spPr/>
    </dgm:pt>
    <dgm:pt modelId="{24FBEE40-A12B-4610-8B02-624A26134A38}" type="pres">
      <dgm:prSet presAssocID="{032D01F5-0661-45D5-8F33-8D94FF146237}" presName="circleA" presStyleLbl="node1" presStyleIdx="2" presStyleCnt="10"/>
      <dgm:spPr>
        <a:solidFill>
          <a:schemeClr val="accent3"/>
        </a:solidFill>
      </dgm:spPr>
    </dgm:pt>
    <dgm:pt modelId="{1D3588CD-C55F-4071-839F-D95FD847A071}" type="pres">
      <dgm:prSet presAssocID="{032D01F5-0661-45D5-8F33-8D94FF146237}" presName="spaceA" presStyleCnt="0"/>
      <dgm:spPr/>
    </dgm:pt>
    <dgm:pt modelId="{F56C21B8-287C-4243-872E-9AC047647B1E}" type="pres">
      <dgm:prSet presAssocID="{9BAC544E-AC7B-4F65-B9E7-EF2D8DE1D085}" presName="space" presStyleCnt="0"/>
      <dgm:spPr/>
    </dgm:pt>
    <dgm:pt modelId="{3333A013-01AB-43A8-8DB6-86A8A33E7593}" type="pres">
      <dgm:prSet presAssocID="{21E9BDC2-FEFA-4DDC-AF94-380586B6507D}" presName="compositeB" presStyleCnt="0"/>
      <dgm:spPr/>
    </dgm:pt>
    <dgm:pt modelId="{7F12A178-75B5-4A00-A6DF-E241EFF31109}" type="pres">
      <dgm:prSet presAssocID="{21E9BDC2-FEFA-4DDC-AF94-380586B6507D}" presName="textB" presStyleLbl="revTx" presStyleIdx="3" presStyleCnt="10">
        <dgm:presLayoutVars>
          <dgm:bulletEnabled val="1"/>
        </dgm:presLayoutVars>
      </dgm:prSet>
      <dgm:spPr/>
    </dgm:pt>
    <dgm:pt modelId="{002CF493-0102-464E-B239-74E2405A7912}" type="pres">
      <dgm:prSet presAssocID="{21E9BDC2-FEFA-4DDC-AF94-380586B6507D}" presName="circleB" presStyleLbl="node1" presStyleIdx="3" presStyleCnt="10"/>
      <dgm:spPr>
        <a:solidFill>
          <a:schemeClr val="accent6"/>
        </a:solidFill>
      </dgm:spPr>
    </dgm:pt>
    <dgm:pt modelId="{00BCBF3A-40E5-4256-A5C2-8E3453C320C0}" type="pres">
      <dgm:prSet presAssocID="{21E9BDC2-FEFA-4DDC-AF94-380586B6507D}" presName="spaceB" presStyleCnt="0"/>
      <dgm:spPr/>
    </dgm:pt>
    <dgm:pt modelId="{3B55007E-1098-45F3-8B0F-440640CCB7B3}" type="pres">
      <dgm:prSet presAssocID="{F34A7752-8D8E-42F8-969E-01A3C85A2AF6}" presName="space" presStyleCnt="0"/>
      <dgm:spPr/>
    </dgm:pt>
    <dgm:pt modelId="{77C07889-99DD-4AFE-930A-8A5C39174CB3}" type="pres">
      <dgm:prSet presAssocID="{BAED56CE-7E02-4D7D-A492-F8CF15C85E88}" presName="compositeA" presStyleCnt="0"/>
      <dgm:spPr/>
    </dgm:pt>
    <dgm:pt modelId="{E799186A-DF6D-436E-939A-A8B8237FA1DA}" type="pres">
      <dgm:prSet presAssocID="{BAED56CE-7E02-4D7D-A492-F8CF15C85E88}" presName="textA" presStyleLbl="revTx" presStyleIdx="4" presStyleCnt="10">
        <dgm:presLayoutVars>
          <dgm:bulletEnabled val="1"/>
        </dgm:presLayoutVars>
      </dgm:prSet>
      <dgm:spPr/>
    </dgm:pt>
    <dgm:pt modelId="{84E51F2D-97C6-4762-8BA1-87714E962A1F}" type="pres">
      <dgm:prSet presAssocID="{BAED56CE-7E02-4D7D-A492-F8CF15C85E88}" presName="circleA" presStyleLbl="node1" presStyleIdx="4" presStyleCnt="10" custLinFactNeighborY="0"/>
      <dgm:spPr/>
    </dgm:pt>
    <dgm:pt modelId="{42B755D1-E078-4345-9B8F-B000FFBF231F}" type="pres">
      <dgm:prSet presAssocID="{BAED56CE-7E02-4D7D-A492-F8CF15C85E88}" presName="spaceA" presStyleCnt="0"/>
      <dgm:spPr/>
    </dgm:pt>
    <dgm:pt modelId="{A6F25751-D6FC-4E29-AAE6-4AD94332DB48}" type="pres">
      <dgm:prSet presAssocID="{B039CEB2-0B1A-4C7A-9809-74D166FD15AE}" presName="space" presStyleCnt="0"/>
      <dgm:spPr/>
    </dgm:pt>
    <dgm:pt modelId="{907EBEFE-C345-4D13-9D93-9EA482A2F2B6}" type="pres">
      <dgm:prSet presAssocID="{309CE417-ADD4-41F4-87DC-0AED16E85956}" presName="compositeB" presStyleCnt="0"/>
      <dgm:spPr/>
    </dgm:pt>
    <dgm:pt modelId="{984FFAB7-FDE5-482A-9479-A3559DF94D15}" type="pres">
      <dgm:prSet presAssocID="{309CE417-ADD4-41F4-87DC-0AED16E85956}" presName="textB" presStyleLbl="revTx" presStyleIdx="5" presStyleCnt="10">
        <dgm:presLayoutVars>
          <dgm:bulletEnabled val="1"/>
        </dgm:presLayoutVars>
      </dgm:prSet>
      <dgm:spPr/>
    </dgm:pt>
    <dgm:pt modelId="{CAE3DC35-E4B7-43F8-9D00-5B93ED0B0C9C}" type="pres">
      <dgm:prSet presAssocID="{309CE417-ADD4-41F4-87DC-0AED16E85956}" presName="circleB" presStyleLbl="node1" presStyleIdx="5" presStyleCnt="10"/>
      <dgm:spPr>
        <a:solidFill>
          <a:schemeClr val="accent2"/>
        </a:solidFill>
      </dgm:spPr>
    </dgm:pt>
    <dgm:pt modelId="{93B25289-1ACE-4C70-AFCB-13F7876916B3}" type="pres">
      <dgm:prSet presAssocID="{309CE417-ADD4-41F4-87DC-0AED16E85956}" presName="spaceB" presStyleCnt="0"/>
      <dgm:spPr/>
    </dgm:pt>
    <dgm:pt modelId="{1406864C-0283-41F1-AFCD-398967E961F9}" type="pres">
      <dgm:prSet presAssocID="{542C3D96-F332-46E8-8666-39CCC82FEC21}" presName="space" presStyleCnt="0"/>
      <dgm:spPr/>
    </dgm:pt>
    <dgm:pt modelId="{1007D942-6457-4D7B-BCE0-BD6018E0446B}" type="pres">
      <dgm:prSet presAssocID="{476C300C-44F8-4ABB-B22E-49F2A2212250}" presName="compositeA" presStyleCnt="0"/>
      <dgm:spPr/>
    </dgm:pt>
    <dgm:pt modelId="{061AAAF7-91BC-4E32-A28C-6F55DB674DD1}" type="pres">
      <dgm:prSet presAssocID="{476C300C-44F8-4ABB-B22E-49F2A2212250}" presName="textA" presStyleLbl="revTx" presStyleIdx="6" presStyleCnt="10">
        <dgm:presLayoutVars>
          <dgm:bulletEnabled val="1"/>
        </dgm:presLayoutVars>
      </dgm:prSet>
      <dgm:spPr/>
    </dgm:pt>
    <dgm:pt modelId="{C6FFB655-ABFA-42F0-A016-002F97BAC09E}" type="pres">
      <dgm:prSet presAssocID="{476C300C-44F8-4ABB-B22E-49F2A2212250}" presName="circleA" presStyleLbl="node1" presStyleIdx="6" presStyleCnt="10"/>
      <dgm:spPr>
        <a:solidFill>
          <a:schemeClr val="accent3"/>
        </a:solidFill>
      </dgm:spPr>
    </dgm:pt>
    <dgm:pt modelId="{D2249A4B-29E7-4E3E-AA5A-1B926767C62D}" type="pres">
      <dgm:prSet presAssocID="{476C300C-44F8-4ABB-B22E-49F2A2212250}" presName="spaceA" presStyleCnt="0"/>
      <dgm:spPr/>
    </dgm:pt>
    <dgm:pt modelId="{ECEB94F6-6047-46E8-9FA6-6B0BFBF2ADF1}" type="pres">
      <dgm:prSet presAssocID="{58BFBE61-2CA1-4755-B801-7884A9BD40EB}" presName="space" presStyleCnt="0"/>
      <dgm:spPr/>
    </dgm:pt>
    <dgm:pt modelId="{6BE2BFFD-5329-4FF5-A1B0-83A4118832C3}" type="pres">
      <dgm:prSet presAssocID="{C6342336-036D-4221-9C53-A30A2477079A}" presName="compositeB" presStyleCnt="0"/>
      <dgm:spPr/>
    </dgm:pt>
    <dgm:pt modelId="{32AF178E-39EE-4426-B2AB-50035E2DF28B}" type="pres">
      <dgm:prSet presAssocID="{C6342336-036D-4221-9C53-A30A2477079A}" presName="textB" presStyleLbl="revTx" presStyleIdx="7" presStyleCnt="10">
        <dgm:presLayoutVars>
          <dgm:bulletEnabled val="1"/>
        </dgm:presLayoutVars>
      </dgm:prSet>
      <dgm:spPr/>
    </dgm:pt>
    <dgm:pt modelId="{AE4995CD-9712-407A-8DB9-0610FEB1C749}" type="pres">
      <dgm:prSet presAssocID="{C6342336-036D-4221-9C53-A30A2477079A}" presName="circleB" presStyleLbl="node1" presStyleIdx="7" presStyleCnt="10"/>
      <dgm:spPr>
        <a:solidFill>
          <a:schemeClr val="accent6"/>
        </a:solidFill>
      </dgm:spPr>
    </dgm:pt>
    <dgm:pt modelId="{6AE5526B-E52B-4EC0-B62B-E584FFA0AE56}" type="pres">
      <dgm:prSet presAssocID="{C6342336-036D-4221-9C53-A30A2477079A}" presName="spaceB" presStyleCnt="0"/>
      <dgm:spPr/>
    </dgm:pt>
    <dgm:pt modelId="{9590AB78-2495-4F49-A406-3B77C238255E}" type="pres">
      <dgm:prSet presAssocID="{D8AA4AD5-E3AD-40F0-B0FD-36B5E8AD1E1A}" presName="space" presStyleCnt="0"/>
      <dgm:spPr/>
    </dgm:pt>
    <dgm:pt modelId="{A4DB27DC-7915-4990-8036-03F2E29EED2E}" type="pres">
      <dgm:prSet presAssocID="{4CD99912-2A03-4D75-9862-A3C3D700BC4F}" presName="compositeA" presStyleCnt="0"/>
      <dgm:spPr/>
    </dgm:pt>
    <dgm:pt modelId="{A65C3848-3710-4910-9BA7-1028B34A8804}" type="pres">
      <dgm:prSet presAssocID="{4CD99912-2A03-4D75-9862-A3C3D700BC4F}" presName="textA" presStyleLbl="revTx" presStyleIdx="8" presStyleCnt="10">
        <dgm:presLayoutVars>
          <dgm:bulletEnabled val="1"/>
        </dgm:presLayoutVars>
      </dgm:prSet>
      <dgm:spPr/>
    </dgm:pt>
    <dgm:pt modelId="{10D1C03F-E8E6-46CD-B1CD-698AD8FDC0E6}" type="pres">
      <dgm:prSet presAssocID="{4CD99912-2A03-4D75-9862-A3C3D700BC4F}" presName="circleA" presStyleLbl="node1" presStyleIdx="8" presStyleCnt="10"/>
      <dgm:spPr/>
    </dgm:pt>
    <dgm:pt modelId="{567B8A5E-6D14-4245-AB75-C9E21FAC75A4}" type="pres">
      <dgm:prSet presAssocID="{4CD99912-2A03-4D75-9862-A3C3D700BC4F}" presName="spaceA" presStyleCnt="0"/>
      <dgm:spPr/>
    </dgm:pt>
    <dgm:pt modelId="{C74D2550-3768-45D6-AF24-80FA73C7A27A}" type="pres">
      <dgm:prSet presAssocID="{7FACA55E-245A-406F-ADC5-D1D42CB45287}" presName="space" presStyleCnt="0"/>
      <dgm:spPr/>
    </dgm:pt>
    <dgm:pt modelId="{38DEA7D4-F04D-40B6-BFAA-DFCC01FE3C07}" type="pres">
      <dgm:prSet presAssocID="{75CF8EB9-7B80-46DD-9130-D6BFDEBE66A0}" presName="compositeB" presStyleCnt="0"/>
      <dgm:spPr/>
    </dgm:pt>
    <dgm:pt modelId="{BB5E793A-51B8-42C2-83F9-F9936787B9D1}" type="pres">
      <dgm:prSet presAssocID="{75CF8EB9-7B80-46DD-9130-D6BFDEBE66A0}" presName="textB" presStyleLbl="revTx" presStyleIdx="9" presStyleCnt="10">
        <dgm:presLayoutVars>
          <dgm:bulletEnabled val="1"/>
        </dgm:presLayoutVars>
      </dgm:prSet>
      <dgm:spPr/>
    </dgm:pt>
    <dgm:pt modelId="{08D0E745-4685-4690-ABBC-2B60172668C6}" type="pres">
      <dgm:prSet presAssocID="{75CF8EB9-7B80-46DD-9130-D6BFDEBE66A0}" presName="circleB" presStyleLbl="node1" presStyleIdx="9" presStyleCnt="10"/>
      <dgm:spPr>
        <a:solidFill>
          <a:schemeClr val="accent2"/>
        </a:solidFill>
      </dgm:spPr>
    </dgm:pt>
    <dgm:pt modelId="{72537D79-D0A1-47CC-BB18-863CC57C187A}" type="pres">
      <dgm:prSet presAssocID="{75CF8EB9-7B80-46DD-9130-D6BFDEBE66A0}" presName="spaceB" presStyleCnt="0"/>
      <dgm:spPr/>
    </dgm:pt>
  </dgm:ptLst>
  <dgm:cxnLst>
    <dgm:cxn modelId="{2DDA1A29-0B6E-4726-9469-3F1E33316BF1}" type="presOf" srcId="{75CF8EB9-7B80-46DD-9130-D6BFDEBE66A0}" destId="{BB5E793A-51B8-42C2-83F9-F9936787B9D1}" srcOrd="0" destOrd="0" presId="urn:microsoft.com/office/officeart/2005/8/layout/hProcess11"/>
    <dgm:cxn modelId="{A598943D-617B-405E-889E-F19FCF695376}" srcId="{6654D401-5B09-46EC-92A9-D7A4818596FB}" destId="{BAED56CE-7E02-4D7D-A492-F8CF15C85E88}" srcOrd="4" destOrd="0" parTransId="{15A2199E-65FB-43CC-941A-4ECD7EA7269D}" sibTransId="{B039CEB2-0B1A-4C7A-9809-74D166FD15AE}"/>
    <dgm:cxn modelId="{052B263F-85BA-4B65-BADA-C2E871FD9968}" srcId="{6654D401-5B09-46EC-92A9-D7A4818596FB}" destId="{67594848-AC5C-4F11-B0B1-5CFC30F4DC73}" srcOrd="0" destOrd="0" parTransId="{687B8492-C2E3-4E45-806A-7090EF005E73}" sibTransId="{D60B5A2A-91DE-4B9D-814E-80420E765761}"/>
    <dgm:cxn modelId="{A45C2675-A580-4538-9ED3-B56EE081AA0F}" srcId="{6654D401-5B09-46EC-92A9-D7A4818596FB}" destId="{21E9BDC2-FEFA-4DDC-AF94-380586B6507D}" srcOrd="3" destOrd="0" parTransId="{8426D3E1-B540-467B-A55A-EF4F864C9F47}" sibTransId="{F34A7752-8D8E-42F8-969E-01A3C85A2AF6}"/>
    <dgm:cxn modelId="{3E7DA955-43A1-44B2-86C2-DD87DFCB68DC}" type="presOf" srcId="{C6342336-036D-4221-9C53-A30A2477079A}" destId="{32AF178E-39EE-4426-B2AB-50035E2DF28B}" srcOrd="0" destOrd="0" presId="urn:microsoft.com/office/officeart/2005/8/layout/hProcess11"/>
    <dgm:cxn modelId="{191AA07A-209B-438A-AC6B-0417BC99DE3D}" type="presOf" srcId="{309CE417-ADD4-41F4-87DC-0AED16E85956}" destId="{984FFAB7-FDE5-482A-9479-A3559DF94D15}" srcOrd="0" destOrd="0" presId="urn:microsoft.com/office/officeart/2005/8/layout/hProcess11"/>
    <dgm:cxn modelId="{E8C56E86-6764-4A50-9B5E-05E6B7DC86DA}" type="presOf" srcId="{032D01F5-0661-45D5-8F33-8D94FF146237}" destId="{B1E262F5-481F-49DD-82CD-A35DEA3CB461}" srcOrd="0" destOrd="0" presId="urn:microsoft.com/office/officeart/2005/8/layout/hProcess11"/>
    <dgm:cxn modelId="{A2B52E89-EA8E-4565-ACB8-7A36DE397D61}" type="presOf" srcId="{4CD99912-2A03-4D75-9862-A3C3D700BC4F}" destId="{A65C3848-3710-4910-9BA7-1028B34A8804}" srcOrd="0" destOrd="0" presId="urn:microsoft.com/office/officeart/2005/8/layout/hProcess11"/>
    <dgm:cxn modelId="{3216DE8C-238D-45C4-A06E-05D785E14B89}" type="presOf" srcId="{BAED56CE-7E02-4D7D-A492-F8CF15C85E88}" destId="{E799186A-DF6D-436E-939A-A8B8237FA1DA}" srcOrd="0" destOrd="0" presId="urn:microsoft.com/office/officeart/2005/8/layout/hProcess11"/>
    <dgm:cxn modelId="{F9C49792-777F-4C99-BD63-9627A130FE68}" type="presOf" srcId="{6654D401-5B09-46EC-92A9-D7A4818596FB}" destId="{286684FB-4165-4499-92F7-DF92EF81B1AD}" srcOrd="0" destOrd="0" presId="urn:microsoft.com/office/officeart/2005/8/layout/hProcess11"/>
    <dgm:cxn modelId="{840A0593-43C7-4ACC-9D1F-4AE17832FEE2}" srcId="{6654D401-5B09-46EC-92A9-D7A4818596FB}" destId="{476C300C-44F8-4ABB-B22E-49F2A2212250}" srcOrd="6" destOrd="0" parTransId="{519C9C15-8D9E-4BD0-BCC8-9F4809780451}" sibTransId="{58BFBE61-2CA1-4755-B801-7884A9BD40EB}"/>
    <dgm:cxn modelId="{3ADC1695-09A8-4E9C-A5E6-2664B23BADF7}" srcId="{6654D401-5B09-46EC-92A9-D7A4818596FB}" destId="{4CD99912-2A03-4D75-9862-A3C3D700BC4F}" srcOrd="8" destOrd="0" parTransId="{E5CE0679-B10A-462F-9600-F2244E135F38}" sibTransId="{7FACA55E-245A-406F-ADC5-D1D42CB45287}"/>
    <dgm:cxn modelId="{22D79A99-99DB-422B-8134-76FEF640AEFA}" srcId="{6654D401-5B09-46EC-92A9-D7A4818596FB}" destId="{309CE417-ADD4-41F4-87DC-0AED16E85956}" srcOrd="5" destOrd="0" parTransId="{4A4081A3-88AD-4235-97A2-5DBA0E037B2C}" sibTransId="{542C3D96-F332-46E8-8666-39CCC82FEC21}"/>
    <dgm:cxn modelId="{C3C7BA9E-F31B-4F85-9421-C8771B73F409}" srcId="{6654D401-5B09-46EC-92A9-D7A4818596FB}" destId="{75CF8EB9-7B80-46DD-9130-D6BFDEBE66A0}" srcOrd="9" destOrd="0" parTransId="{F3658746-1596-454C-862A-D4A78AC90B88}" sibTransId="{DBCAEED3-59AA-40D9-8144-F1ED8667B2AA}"/>
    <dgm:cxn modelId="{AA6C69A7-5A93-4CEF-BC4D-81FA65646203}" type="presOf" srcId="{21E9BDC2-FEFA-4DDC-AF94-380586B6507D}" destId="{7F12A178-75B5-4A00-A6DF-E241EFF31109}" srcOrd="0" destOrd="0" presId="urn:microsoft.com/office/officeart/2005/8/layout/hProcess11"/>
    <dgm:cxn modelId="{87D693AF-59F4-45FE-AB2D-923817C4B9DD}" type="presOf" srcId="{476C300C-44F8-4ABB-B22E-49F2A2212250}" destId="{061AAAF7-91BC-4E32-A28C-6F55DB674DD1}" srcOrd="0" destOrd="0" presId="urn:microsoft.com/office/officeart/2005/8/layout/hProcess11"/>
    <dgm:cxn modelId="{341316C0-C076-412D-A7D8-A25BFAD1725C}" type="presOf" srcId="{67594848-AC5C-4F11-B0B1-5CFC30F4DC73}" destId="{0EFC89CD-46CD-4750-A70E-D66F72464CFC}" srcOrd="0" destOrd="0" presId="urn:microsoft.com/office/officeart/2005/8/layout/hProcess11"/>
    <dgm:cxn modelId="{5BDE2DC6-F577-45F2-8D87-2B2BF850F970}" srcId="{6654D401-5B09-46EC-92A9-D7A4818596FB}" destId="{C6342336-036D-4221-9C53-A30A2477079A}" srcOrd="7" destOrd="0" parTransId="{E71C8C61-4E9E-4D6E-8831-CF5960864275}" sibTransId="{D8AA4AD5-E3AD-40F0-B0FD-36B5E8AD1E1A}"/>
    <dgm:cxn modelId="{29F7D5C9-C7E2-4E8D-AFA6-B6B9ED2BACCF}" srcId="{6654D401-5B09-46EC-92A9-D7A4818596FB}" destId="{8E613148-F2BC-4D2A-8631-FB0B241DF389}" srcOrd="1" destOrd="0" parTransId="{DAC658AF-2226-4173-B3F2-AA9BF6E472FC}" sibTransId="{F25822B0-0B3C-4646-9CD6-FEB165CC174E}"/>
    <dgm:cxn modelId="{662960CA-D880-4C27-9707-E509928B4078}" type="presOf" srcId="{8E613148-F2BC-4D2A-8631-FB0B241DF389}" destId="{F8E711E4-34C0-4D88-A197-A16830300DD9}" srcOrd="0" destOrd="0" presId="urn:microsoft.com/office/officeart/2005/8/layout/hProcess11"/>
    <dgm:cxn modelId="{ED451AF6-DD2B-4D24-9ECE-A29059795091}" srcId="{6654D401-5B09-46EC-92A9-D7A4818596FB}" destId="{032D01F5-0661-45D5-8F33-8D94FF146237}" srcOrd="2" destOrd="0" parTransId="{C0FF4659-8E74-4809-BDE6-4C020306A101}" sibTransId="{9BAC544E-AC7B-4F65-B9E7-EF2D8DE1D085}"/>
    <dgm:cxn modelId="{93932A4A-C7CF-4FFD-8FBC-2D5140FF94AB}" type="presParOf" srcId="{286684FB-4165-4499-92F7-DF92EF81B1AD}" destId="{C8DDBAE8-6581-49D5-BCBE-71C6C2391E31}" srcOrd="0" destOrd="0" presId="urn:microsoft.com/office/officeart/2005/8/layout/hProcess11"/>
    <dgm:cxn modelId="{EFFCEAD4-26E1-4806-B99D-60890C3B6F23}" type="presParOf" srcId="{286684FB-4165-4499-92F7-DF92EF81B1AD}" destId="{9D7EF7A0-ABE9-428C-8D4D-5385F2EFFE97}" srcOrd="1" destOrd="0" presId="urn:microsoft.com/office/officeart/2005/8/layout/hProcess11"/>
    <dgm:cxn modelId="{F02B1A64-4C3C-4389-87B7-2419233D198E}" type="presParOf" srcId="{9D7EF7A0-ABE9-428C-8D4D-5385F2EFFE97}" destId="{FCD5A63C-A7EE-4623-BA8C-87275F43DBBB}" srcOrd="0" destOrd="0" presId="urn:microsoft.com/office/officeart/2005/8/layout/hProcess11"/>
    <dgm:cxn modelId="{B71EEC14-B59F-4DBC-9560-A8FBB43787E4}" type="presParOf" srcId="{FCD5A63C-A7EE-4623-BA8C-87275F43DBBB}" destId="{0EFC89CD-46CD-4750-A70E-D66F72464CFC}" srcOrd="0" destOrd="0" presId="urn:microsoft.com/office/officeart/2005/8/layout/hProcess11"/>
    <dgm:cxn modelId="{58F91702-9A8F-48D8-926D-38339ACF0AC8}" type="presParOf" srcId="{FCD5A63C-A7EE-4623-BA8C-87275F43DBBB}" destId="{93243D0A-C1DB-45B3-8316-A76F4E185B17}" srcOrd="1" destOrd="0" presId="urn:microsoft.com/office/officeart/2005/8/layout/hProcess11"/>
    <dgm:cxn modelId="{0936C22A-739C-4160-A0D5-3D6BC86011C9}" type="presParOf" srcId="{FCD5A63C-A7EE-4623-BA8C-87275F43DBBB}" destId="{F1A3B1CE-0A96-4B09-A570-9644EEF770F3}" srcOrd="2" destOrd="0" presId="urn:microsoft.com/office/officeart/2005/8/layout/hProcess11"/>
    <dgm:cxn modelId="{74AE7774-317A-402D-B8A7-FBF3D78E51A7}" type="presParOf" srcId="{9D7EF7A0-ABE9-428C-8D4D-5385F2EFFE97}" destId="{87224A8B-3491-4A19-812E-D3F9256E444C}" srcOrd="1" destOrd="0" presId="urn:microsoft.com/office/officeart/2005/8/layout/hProcess11"/>
    <dgm:cxn modelId="{F3AEA502-95F7-42C0-A2EE-73E9E8C5A8F7}" type="presParOf" srcId="{9D7EF7A0-ABE9-428C-8D4D-5385F2EFFE97}" destId="{7101775B-7059-4253-9D05-F88C0260E183}" srcOrd="2" destOrd="0" presId="urn:microsoft.com/office/officeart/2005/8/layout/hProcess11"/>
    <dgm:cxn modelId="{0548A015-5813-44F3-9A37-D38017904282}" type="presParOf" srcId="{7101775B-7059-4253-9D05-F88C0260E183}" destId="{F8E711E4-34C0-4D88-A197-A16830300DD9}" srcOrd="0" destOrd="0" presId="urn:microsoft.com/office/officeart/2005/8/layout/hProcess11"/>
    <dgm:cxn modelId="{4B519EE6-067D-47B4-803D-0A7BEC224221}" type="presParOf" srcId="{7101775B-7059-4253-9D05-F88C0260E183}" destId="{E1207A27-6064-4B62-A464-076433C1FDB9}" srcOrd="1" destOrd="0" presId="urn:microsoft.com/office/officeart/2005/8/layout/hProcess11"/>
    <dgm:cxn modelId="{09992F52-6D65-4BEE-A45B-A206E3C7E862}" type="presParOf" srcId="{7101775B-7059-4253-9D05-F88C0260E183}" destId="{716686A5-D2EF-4AD6-B297-470F18B58BCD}" srcOrd="2" destOrd="0" presId="urn:microsoft.com/office/officeart/2005/8/layout/hProcess11"/>
    <dgm:cxn modelId="{40530F60-0113-4BED-8A24-1FADFD5C4C18}" type="presParOf" srcId="{9D7EF7A0-ABE9-428C-8D4D-5385F2EFFE97}" destId="{2C8B4E08-C956-484E-9C09-DA0FBC17F393}" srcOrd="3" destOrd="0" presId="urn:microsoft.com/office/officeart/2005/8/layout/hProcess11"/>
    <dgm:cxn modelId="{797DEE61-C26C-48B4-8F0D-F276702254CA}" type="presParOf" srcId="{9D7EF7A0-ABE9-428C-8D4D-5385F2EFFE97}" destId="{5444646C-74D5-4B40-BA53-50D3787D0F46}" srcOrd="4" destOrd="0" presId="urn:microsoft.com/office/officeart/2005/8/layout/hProcess11"/>
    <dgm:cxn modelId="{6CC57B52-6DD3-478C-9D9B-5F7ED1927C72}" type="presParOf" srcId="{5444646C-74D5-4B40-BA53-50D3787D0F46}" destId="{B1E262F5-481F-49DD-82CD-A35DEA3CB461}" srcOrd="0" destOrd="0" presId="urn:microsoft.com/office/officeart/2005/8/layout/hProcess11"/>
    <dgm:cxn modelId="{CDE35D60-EBBE-4682-B93F-EB122E8F0F9B}" type="presParOf" srcId="{5444646C-74D5-4B40-BA53-50D3787D0F46}" destId="{24FBEE40-A12B-4610-8B02-624A26134A38}" srcOrd="1" destOrd="0" presId="urn:microsoft.com/office/officeart/2005/8/layout/hProcess11"/>
    <dgm:cxn modelId="{5FA84E1F-69D0-468F-8CA1-93BDD3EB72FB}" type="presParOf" srcId="{5444646C-74D5-4B40-BA53-50D3787D0F46}" destId="{1D3588CD-C55F-4071-839F-D95FD847A071}" srcOrd="2" destOrd="0" presId="urn:microsoft.com/office/officeart/2005/8/layout/hProcess11"/>
    <dgm:cxn modelId="{487CF0F5-8BF9-48B0-82A0-5BE41712B4C4}" type="presParOf" srcId="{9D7EF7A0-ABE9-428C-8D4D-5385F2EFFE97}" destId="{F56C21B8-287C-4243-872E-9AC047647B1E}" srcOrd="5" destOrd="0" presId="urn:microsoft.com/office/officeart/2005/8/layout/hProcess11"/>
    <dgm:cxn modelId="{7BAE59F0-BA6F-409B-B74E-5FA047F96E20}" type="presParOf" srcId="{9D7EF7A0-ABE9-428C-8D4D-5385F2EFFE97}" destId="{3333A013-01AB-43A8-8DB6-86A8A33E7593}" srcOrd="6" destOrd="0" presId="urn:microsoft.com/office/officeart/2005/8/layout/hProcess11"/>
    <dgm:cxn modelId="{7D797E21-2915-492C-8C23-5C0F3C778AE7}" type="presParOf" srcId="{3333A013-01AB-43A8-8DB6-86A8A33E7593}" destId="{7F12A178-75B5-4A00-A6DF-E241EFF31109}" srcOrd="0" destOrd="0" presId="urn:microsoft.com/office/officeart/2005/8/layout/hProcess11"/>
    <dgm:cxn modelId="{47869086-66E2-41A6-B37B-6F812B92C954}" type="presParOf" srcId="{3333A013-01AB-43A8-8DB6-86A8A33E7593}" destId="{002CF493-0102-464E-B239-74E2405A7912}" srcOrd="1" destOrd="0" presId="urn:microsoft.com/office/officeart/2005/8/layout/hProcess11"/>
    <dgm:cxn modelId="{41FF55F9-413E-4141-AFE3-429ADD7AEB9F}" type="presParOf" srcId="{3333A013-01AB-43A8-8DB6-86A8A33E7593}" destId="{00BCBF3A-40E5-4256-A5C2-8E3453C320C0}" srcOrd="2" destOrd="0" presId="urn:microsoft.com/office/officeart/2005/8/layout/hProcess11"/>
    <dgm:cxn modelId="{606FA703-8215-407A-9102-603F93D0431B}" type="presParOf" srcId="{9D7EF7A0-ABE9-428C-8D4D-5385F2EFFE97}" destId="{3B55007E-1098-45F3-8B0F-440640CCB7B3}" srcOrd="7" destOrd="0" presId="urn:microsoft.com/office/officeart/2005/8/layout/hProcess11"/>
    <dgm:cxn modelId="{961B4D28-8715-4B30-9E24-4FCF2065F072}" type="presParOf" srcId="{9D7EF7A0-ABE9-428C-8D4D-5385F2EFFE97}" destId="{77C07889-99DD-4AFE-930A-8A5C39174CB3}" srcOrd="8" destOrd="0" presId="urn:microsoft.com/office/officeart/2005/8/layout/hProcess11"/>
    <dgm:cxn modelId="{F943952C-D9C4-42B7-8F08-387C7B0DEA20}" type="presParOf" srcId="{77C07889-99DD-4AFE-930A-8A5C39174CB3}" destId="{E799186A-DF6D-436E-939A-A8B8237FA1DA}" srcOrd="0" destOrd="0" presId="urn:microsoft.com/office/officeart/2005/8/layout/hProcess11"/>
    <dgm:cxn modelId="{67E60A3A-D9B1-4B21-B188-8BEA989E258D}" type="presParOf" srcId="{77C07889-99DD-4AFE-930A-8A5C39174CB3}" destId="{84E51F2D-97C6-4762-8BA1-87714E962A1F}" srcOrd="1" destOrd="0" presId="urn:microsoft.com/office/officeart/2005/8/layout/hProcess11"/>
    <dgm:cxn modelId="{D368B78A-A9F0-4333-AB6E-5A334C0417D4}" type="presParOf" srcId="{77C07889-99DD-4AFE-930A-8A5C39174CB3}" destId="{42B755D1-E078-4345-9B8F-B000FFBF231F}" srcOrd="2" destOrd="0" presId="urn:microsoft.com/office/officeart/2005/8/layout/hProcess11"/>
    <dgm:cxn modelId="{BC5C118B-A55B-490A-9633-C24886DD532D}" type="presParOf" srcId="{9D7EF7A0-ABE9-428C-8D4D-5385F2EFFE97}" destId="{A6F25751-D6FC-4E29-AAE6-4AD94332DB48}" srcOrd="9" destOrd="0" presId="urn:microsoft.com/office/officeart/2005/8/layout/hProcess11"/>
    <dgm:cxn modelId="{A19E28BE-1B60-461A-B263-231F54E02DCB}" type="presParOf" srcId="{9D7EF7A0-ABE9-428C-8D4D-5385F2EFFE97}" destId="{907EBEFE-C345-4D13-9D93-9EA482A2F2B6}" srcOrd="10" destOrd="0" presId="urn:microsoft.com/office/officeart/2005/8/layout/hProcess11"/>
    <dgm:cxn modelId="{2FEF992D-57B5-43BE-9634-BB24762F5FD3}" type="presParOf" srcId="{907EBEFE-C345-4D13-9D93-9EA482A2F2B6}" destId="{984FFAB7-FDE5-482A-9479-A3559DF94D15}" srcOrd="0" destOrd="0" presId="urn:microsoft.com/office/officeart/2005/8/layout/hProcess11"/>
    <dgm:cxn modelId="{E2BFD49F-3D21-458B-AC8F-9C033F1BE438}" type="presParOf" srcId="{907EBEFE-C345-4D13-9D93-9EA482A2F2B6}" destId="{CAE3DC35-E4B7-43F8-9D00-5B93ED0B0C9C}" srcOrd="1" destOrd="0" presId="urn:microsoft.com/office/officeart/2005/8/layout/hProcess11"/>
    <dgm:cxn modelId="{D4C8C008-D3EE-4202-87DD-2A9B74675A6E}" type="presParOf" srcId="{907EBEFE-C345-4D13-9D93-9EA482A2F2B6}" destId="{93B25289-1ACE-4C70-AFCB-13F7876916B3}" srcOrd="2" destOrd="0" presId="urn:microsoft.com/office/officeart/2005/8/layout/hProcess11"/>
    <dgm:cxn modelId="{0B89F606-56CA-47C3-8FC9-5CA2C382C5A8}" type="presParOf" srcId="{9D7EF7A0-ABE9-428C-8D4D-5385F2EFFE97}" destId="{1406864C-0283-41F1-AFCD-398967E961F9}" srcOrd="11" destOrd="0" presId="urn:microsoft.com/office/officeart/2005/8/layout/hProcess11"/>
    <dgm:cxn modelId="{7BD87D5A-83FA-4220-BD20-2E60F1B65176}" type="presParOf" srcId="{9D7EF7A0-ABE9-428C-8D4D-5385F2EFFE97}" destId="{1007D942-6457-4D7B-BCE0-BD6018E0446B}" srcOrd="12" destOrd="0" presId="urn:microsoft.com/office/officeart/2005/8/layout/hProcess11"/>
    <dgm:cxn modelId="{0512E3D0-0C86-47F4-B0AA-47522BCD82C2}" type="presParOf" srcId="{1007D942-6457-4D7B-BCE0-BD6018E0446B}" destId="{061AAAF7-91BC-4E32-A28C-6F55DB674DD1}" srcOrd="0" destOrd="0" presId="urn:microsoft.com/office/officeart/2005/8/layout/hProcess11"/>
    <dgm:cxn modelId="{601C2065-0800-453C-B94C-FB6C760A500F}" type="presParOf" srcId="{1007D942-6457-4D7B-BCE0-BD6018E0446B}" destId="{C6FFB655-ABFA-42F0-A016-002F97BAC09E}" srcOrd="1" destOrd="0" presId="urn:microsoft.com/office/officeart/2005/8/layout/hProcess11"/>
    <dgm:cxn modelId="{CE1B7B87-5DE2-44D9-B3B0-6714329DE34E}" type="presParOf" srcId="{1007D942-6457-4D7B-BCE0-BD6018E0446B}" destId="{D2249A4B-29E7-4E3E-AA5A-1B926767C62D}" srcOrd="2" destOrd="0" presId="urn:microsoft.com/office/officeart/2005/8/layout/hProcess11"/>
    <dgm:cxn modelId="{033A57E5-C28D-4117-B993-8993D4B167E5}" type="presParOf" srcId="{9D7EF7A0-ABE9-428C-8D4D-5385F2EFFE97}" destId="{ECEB94F6-6047-46E8-9FA6-6B0BFBF2ADF1}" srcOrd="13" destOrd="0" presId="urn:microsoft.com/office/officeart/2005/8/layout/hProcess11"/>
    <dgm:cxn modelId="{616776E7-65BC-49A7-B644-68C867E88471}" type="presParOf" srcId="{9D7EF7A0-ABE9-428C-8D4D-5385F2EFFE97}" destId="{6BE2BFFD-5329-4FF5-A1B0-83A4118832C3}" srcOrd="14" destOrd="0" presId="urn:microsoft.com/office/officeart/2005/8/layout/hProcess11"/>
    <dgm:cxn modelId="{C8D8083E-AC6A-4A4D-9520-CB1D509C85B9}" type="presParOf" srcId="{6BE2BFFD-5329-4FF5-A1B0-83A4118832C3}" destId="{32AF178E-39EE-4426-B2AB-50035E2DF28B}" srcOrd="0" destOrd="0" presId="urn:microsoft.com/office/officeart/2005/8/layout/hProcess11"/>
    <dgm:cxn modelId="{3DD53998-FCE5-4FDA-9805-619CAD1C1A38}" type="presParOf" srcId="{6BE2BFFD-5329-4FF5-A1B0-83A4118832C3}" destId="{AE4995CD-9712-407A-8DB9-0610FEB1C749}" srcOrd="1" destOrd="0" presId="urn:microsoft.com/office/officeart/2005/8/layout/hProcess11"/>
    <dgm:cxn modelId="{864CF231-51AD-4362-B2D9-CDE735472E4A}" type="presParOf" srcId="{6BE2BFFD-5329-4FF5-A1B0-83A4118832C3}" destId="{6AE5526B-E52B-4EC0-B62B-E584FFA0AE56}" srcOrd="2" destOrd="0" presId="urn:microsoft.com/office/officeart/2005/8/layout/hProcess11"/>
    <dgm:cxn modelId="{18B84B3C-8891-4390-A081-201839AFA398}" type="presParOf" srcId="{9D7EF7A0-ABE9-428C-8D4D-5385F2EFFE97}" destId="{9590AB78-2495-4F49-A406-3B77C238255E}" srcOrd="15" destOrd="0" presId="urn:microsoft.com/office/officeart/2005/8/layout/hProcess11"/>
    <dgm:cxn modelId="{B19056B0-3D16-4C51-8D83-294792BFE8E3}" type="presParOf" srcId="{9D7EF7A0-ABE9-428C-8D4D-5385F2EFFE97}" destId="{A4DB27DC-7915-4990-8036-03F2E29EED2E}" srcOrd="16" destOrd="0" presId="urn:microsoft.com/office/officeart/2005/8/layout/hProcess11"/>
    <dgm:cxn modelId="{30533069-A410-4A07-885D-6AF6CAFE79C0}" type="presParOf" srcId="{A4DB27DC-7915-4990-8036-03F2E29EED2E}" destId="{A65C3848-3710-4910-9BA7-1028B34A8804}" srcOrd="0" destOrd="0" presId="urn:microsoft.com/office/officeart/2005/8/layout/hProcess11"/>
    <dgm:cxn modelId="{47155EDA-B7A7-4D74-9054-571D7A28C329}" type="presParOf" srcId="{A4DB27DC-7915-4990-8036-03F2E29EED2E}" destId="{10D1C03F-E8E6-46CD-B1CD-698AD8FDC0E6}" srcOrd="1" destOrd="0" presId="urn:microsoft.com/office/officeart/2005/8/layout/hProcess11"/>
    <dgm:cxn modelId="{041899F1-7D40-42D1-903B-5533131B55BD}" type="presParOf" srcId="{A4DB27DC-7915-4990-8036-03F2E29EED2E}" destId="{567B8A5E-6D14-4245-AB75-C9E21FAC75A4}" srcOrd="2" destOrd="0" presId="urn:microsoft.com/office/officeart/2005/8/layout/hProcess11"/>
    <dgm:cxn modelId="{EB317538-172B-4E44-98E4-6E4A073194E7}" type="presParOf" srcId="{9D7EF7A0-ABE9-428C-8D4D-5385F2EFFE97}" destId="{C74D2550-3768-45D6-AF24-80FA73C7A27A}" srcOrd="17" destOrd="0" presId="urn:microsoft.com/office/officeart/2005/8/layout/hProcess11"/>
    <dgm:cxn modelId="{D0FC771C-2D52-40EE-AD4E-E918792302B7}" type="presParOf" srcId="{9D7EF7A0-ABE9-428C-8D4D-5385F2EFFE97}" destId="{38DEA7D4-F04D-40B6-BFAA-DFCC01FE3C07}" srcOrd="18" destOrd="0" presId="urn:microsoft.com/office/officeart/2005/8/layout/hProcess11"/>
    <dgm:cxn modelId="{27AE93FE-8A57-48A5-9178-E105248456A9}" type="presParOf" srcId="{38DEA7D4-F04D-40B6-BFAA-DFCC01FE3C07}" destId="{BB5E793A-51B8-42C2-83F9-F9936787B9D1}" srcOrd="0" destOrd="0" presId="urn:microsoft.com/office/officeart/2005/8/layout/hProcess11"/>
    <dgm:cxn modelId="{DA6C33DD-E318-487E-B882-024B5AF27AAA}" type="presParOf" srcId="{38DEA7D4-F04D-40B6-BFAA-DFCC01FE3C07}" destId="{08D0E745-4685-4690-ABBC-2B60172668C6}" srcOrd="1" destOrd="0" presId="urn:microsoft.com/office/officeart/2005/8/layout/hProcess11"/>
    <dgm:cxn modelId="{38F44DC4-FC3B-492C-9390-A0254C64BE1F}" type="presParOf" srcId="{38DEA7D4-F04D-40B6-BFAA-DFCC01FE3C07}" destId="{72537D79-D0A1-47CC-BB18-863CC57C187A}"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0157C2-E3F8-44D9-B6CA-3F1BBAADF0A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2EDA55D-BFE8-4723-904F-44CEA838D3A1}">
      <dgm:prSet phldrT="[Text]"/>
      <dgm:spPr>
        <a:noFill/>
        <a:ln w="38100">
          <a:solidFill>
            <a:schemeClr val="accent3"/>
          </a:solidFill>
          <a:prstDash val="solid"/>
        </a:ln>
      </dgm:spPr>
      <dgm:t>
        <a:bodyPr/>
        <a:lstStyle/>
        <a:p>
          <a:pPr>
            <a:buFont typeface="Arial" panose="020B0604020202020204" pitchFamily="34" charset="0"/>
            <a:buChar char="•"/>
          </a:pPr>
          <a:r>
            <a:rPr lang="en-US" dirty="0">
              <a:solidFill>
                <a:schemeClr val="accent1"/>
              </a:solidFill>
            </a:rPr>
            <a:t>Total # of financial assistance applications received, approved and denied by payer type.</a:t>
          </a:r>
        </a:p>
      </dgm:t>
    </dgm:pt>
    <dgm:pt modelId="{749D3FD0-9313-40F8-BAC4-3AF54DE88353}" type="parTrans" cxnId="{FB385BDB-FC10-4F61-9124-9560E05D0958}">
      <dgm:prSet/>
      <dgm:spPr/>
      <dgm:t>
        <a:bodyPr/>
        <a:lstStyle/>
        <a:p>
          <a:endParaRPr lang="en-US"/>
        </a:p>
      </dgm:t>
    </dgm:pt>
    <dgm:pt modelId="{F2724D56-2FCD-4652-85EF-CBC919DE5585}" type="sibTrans" cxnId="{FB385BDB-FC10-4F61-9124-9560E05D0958}">
      <dgm:prSet/>
      <dgm:spPr/>
      <dgm:t>
        <a:bodyPr/>
        <a:lstStyle/>
        <a:p>
          <a:endParaRPr lang="en-US"/>
        </a:p>
      </dgm:t>
    </dgm:pt>
    <dgm:pt modelId="{50FE632A-8835-48B0-8DB3-5EAB84DBC04B}">
      <dgm:prSet phldrT="[Text]"/>
      <dgm:spPr>
        <a:noFill/>
        <a:ln w="38100">
          <a:solidFill>
            <a:schemeClr val="accent2"/>
          </a:solidFill>
          <a:prstDash val="solid"/>
        </a:ln>
      </dgm:spPr>
      <dgm:t>
        <a:bodyPr/>
        <a:lstStyle/>
        <a:p>
          <a:pPr>
            <a:buFont typeface="Arial" panose="020B0604020202020204" pitchFamily="34" charset="0"/>
            <a:buChar char="•"/>
          </a:pPr>
          <a:r>
            <a:rPr lang="en-US" dirty="0">
              <a:solidFill>
                <a:schemeClr val="accent1"/>
              </a:solidFill>
            </a:rPr>
            <a:t>Total # of patients who received cost adjustments with and without completing a financial assistance application.</a:t>
          </a:r>
        </a:p>
      </dgm:t>
    </dgm:pt>
    <dgm:pt modelId="{A2E79FB5-9723-43DD-8A37-0B3A07E4523F}" type="parTrans" cxnId="{60CAEEAA-A010-4CD7-B280-ED849281A930}">
      <dgm:prSet/>
      <dgm:spPr/>
      <dgm:t>
        <a:bodyPr/>
        <a:lstStyle/>
        <a:p>
          <a:endParaRPr lang="en-US"/>
        </a:p>
      </dgm:t>
    </dgm:pt>
    <dgm:pt modelId="{39FD43BE-6AC3-4FA7-A94F-043E80ADF08E}" type="sibTrans" cxnId="{60CAEEAA-A010-4CD7-B280-ED849281A930}">
      <dgm:prSet/>
      <dgm:spPr/>
      <dgm:t>
        <a:bodyPr/>
        <a:lstStyle/>
        <a:p>
          <a:endParaRPr lang="en-US"/>
        </a:p>
      </dgm:t>
    </dgm:pt>
    <dgm:pt modelId="{04F870C5-F236-48BF-9DD4-77150AC848F8}">
      <dgm:prSet phldrT="[Text]"/>
      <dgm:spPr>
        <a:noFill/>
        <a:ln w="38100">
          <a:solidFill>
            <a:schemeClr val="accent6"/>
          </a:solidFill>
          <a:prstDash val="solid"/>
        </a:ln>
      </dgm:spPr>
      <dgm:t>
        <a:bodyPr/>
        <a:lstStyle/>
        <a:p>
          <a:pPr>
            <a:buFont typeface="Arial" panose="020B0604020202020204" pitchFamily="34" charset="0"/>
            <a:buChar char="•"/>
          </a:pPr>
          <a:r>
            <a:rPr lang="en-US" dirty="0">
              <a:solidFill>
                <a:schemeClr val="accent1"/>
              </a:solidFill>
            </a:rPr>
            <a:t>Total # of patient accounts referred to a debt collector or collection agency.</a:t>
          </a:r>
        </a:p>
      </dgm:t>
    </dgm:pt>
    <dgm:pt modelId="{19AA67D7-FB6B-48E4-8C2A-BA81014FD067}" type="parTrans" cxnId="{D619F772-9C7E-4595-8747-26BD602BA248}">
      <dgm:prSet/>
      <dgm:spPr/>
      <dgm:t>
        <a:bodyPr/>
        <a:lstStyle/>
        <a:p>
          <a:endParaRPr lang="en-US"/>
        </a:p>
      </dgm:t>
    </dgm:pt>
    <dgm:pt modelId="{7E4E4069-8B96-4F02-8FAD-770B21BE0F51}" type="sibTrans" cxnId="{D619F772-9C7E-4595-8747-26BD602BA248}">
      <dgm:prSet/>
      <dgm:spPr/>
      <dgm:t>
        <a:bodyPr/>
        <a:lstStyle/>
        <a:p>
          <a:endParaRPr lang="en-US"/>
        </a:p>
      </dgm:t>
    </dgm:pt>
    <dgm:pt modelId="{BD292496-A0BD-4270-AF4C-0E6D4160F0E7}">
      <dgm:prSet phldrT="[Text]"/>
      <dgm:spPr>
        <a:noFill/>
        <a:ln w="38100">
          <a:solidFill>
            <a:schemeClr val="tx2"/>
          </a:solidFill>
          <a:prstDash val="solid"/>
        </a:ln>
      </dgm:spPr>
      <dgm:t>
        <a:bodyPr/>
        <a:lstStyle/>
        <a:p>
          <a:pPr>
            <a:buFont typeface="Arial" panose="020B0604020202020204" pitchFamily="34" charset="0"/>
            <a:buChar char="•"/>
          </a:pPr>
          <a:r>
            <a:rPr lang="en-US" dirty="0">
              <a:solidFill>
                <a:schemeClr val="accent1"/>
              </a:solidFill>
            </a:rPr>
            <a:t>Total # of patient accounts in which extraordinary collection activities occurred, listed by 26 C.F.R. 1.501(r)-6(b) category.</a:t>
          </a:r>
        </a:p>
      </dgm:t>
    </dgm:pt>
    <dgm:pt modelId="{415E5ABD-7097-4CE3-AA4C-220631AB9735}" type="parTrans" cxnId="{7110E5EB-1AC9-44FA-B033-C51BAFD1C4CA}">
      <dgm:prSet/>
      <dgm:spPr/>
      <dgm:t>
        <a:bodyPr/>
        <a:lstStyle/>
        <a:p>
          <a:endParaRPr lang="en-US"/>
        </a:p>
      </dgm:t>
    </dgm:pt>
    <dgm:pt modelId="{79A7DFAA-1CD1-4F49-8CDF-6C7F1B962A28}" type="sibTrans" cxnId="{7110E5EB-1AC9-44FA-B033-C51BAFD1C4CA}">
      <dgm:prSet/>
      <dgm:spPr/>
      <dgm:t>
        <a:bodyPr/>
        <a:lstStyle/>
        <a:p>
          <a:endParaRPr lang="en-US"/>
        </a:p>
      </dgm:t>
    </dgm:pt>
    <dgm:pt modelId="{C4C0A93E-F400-45C0-B6A1-015C60C6FB5E}">
      <dgm:prSet phldrT="[Text]"/>
      <dgm:spPr>
        <a:noFill/>
        <a:ln w="38100">
          <a:solidFill>
            <a:schemeClr val="accent5"/>
          </a:solidFill>
          <a:prstDash val="solid"/>
        </a:ln>
      </dgm:spPr>
      <dgm:t>
        <a:bodyPr/>
        <a:lstStyle/>
        <a:p>
          <a:pPr>
            <a:buFont typeface="Arial" panose="020B0604020202020204" pitchFamily="34" charset="0"/>
            <a:buChar char="•"/>
          </a:pPr>
          <a:r>
            <a:rPr lang="en-US" dirty="0">
              <a:solidFill>
                <a:schemeClr val="accent1"/>
              </a:solidFill>
            </a:rPr>
            <a:t>Average and median per-person debt, and total amount of debt owed by patients whose accounts were in collections or referred to a collection agency.</a:t>
          </a:r>
        </a:p>
      </dgm:t>
    </dgm:pt>
    <dgm:pt modelId="{5DCEDB9B-5CB8-4CE1-A67D-2DF6E5BEDB63}" type="parTrans" cxnId="{92DA54D2-CC2E-4BB8-A1B0-71A521887374}">
      <dgm:prSet/>
      <dgm:spPr/>
      <dgm:t>
        <a:bodyPr/>
        <a:lstStyle/>
        <a:p>
          <a:endParaRPr lang="en-US"/>
        </a:p>
      </dgm:t>
    </dgm:pt>
    <dgm:pt modelId="{3A1CDF21-C2BE-4BD7-9728-8FD94358D01E}" type="sibTrans" cxnId="{92DA54D2-CC2E-4BB8-A1B0-71A521887374}">
      <dgm:prSet/>
      <dgm:spPr/>
      <dgm:t>
        <a:bodyPr/>
        <a:lstStyle/>
        <a:p>
          <a:endParaRPr lang="en-US"/>
        </a:p>
      </dgm:t>
    </dgm:pt>
    <dgm:pt modelId="{B792361C-31A4-4A6A-AD17-8A618B024E96}" type="pres">
      <dgm:prSet presAssocID="{DC0157C2-E3F8-44D9-B6CA-3F1BBAADF0A6}" presName="diagram" presStyleCnt="0">
        <dgm:presLayoutVars>
          <dgm:dir/>
          <dgm:resizeHandles val="exact"/>
        </dgm:presLayoutVars>
      </dgm:prSet>
      <dgm:spPr/>
    </dgm:pt>
    <dgm:pt modelId="{8705D148-EB06-469A-BFAA-570759426E31}" type="pres">
      <dgm:prSet presAssocID="{02EDA55D-BFE8-4723-904F-44CEA838D3A1}" presName="node" presStyleLbl="node1" presStyleIdx="0" presStyleCnt="5">
        <dgm:presLayoutVars>
          <dgm:bulletEnabled val="1"/>
        </dgm:presLayoutVars>
      </dgm:prSet>
      <dgm:spPr/>
    </dgm:pt>
    <dgm:pt modelId="{32957A96-DC36-4E4B-8A3B-E8DFCA0239F5}" type="pres">
      <dgm:prSet presAssocID="{F2724D56-2FCD-4652-85EF-CBC919DE5585}" presName="sibTrans" presStyleCnt="0"/>
      <dgm:spPr/>
    </dgm:pt>
    <dgm:pt modelId="{FB590ABC-A582-410E-9067-CDC14B8B335F}" type="pres">
      <dgm:prSet presAssocID="{50FE632A-8835-48B0-8DB3-5EAB84DBC04B}" presName="node" presStyleLbl="node1" presStyleIdx="1" presStyleCnt="5">
        <dgm:presLayoutVars>
          <dgm:bulletEnabled val="1"/>
        </dgm:presLayoutVars>
      </dgm:prSet>
      <dgm:spPr/>
    </dgm:pt>
    <dgm:pt modelId="{FB0FA517-1048-4A85-B685-4DB68F1E6644}" type="pres">
      <dgm:prSet presAssocID="{39FD43BE-6AC3-4FA7-A94F-043E80ADF08E}" presName="sibTrans" presStyleCnt="0"/>
      <dgm:spPr/>
    </dgm:pt>
    <dgm:pt modelId="{A0542BFB-8F49-46D4-B382-85DD808225CE}" type="pres">
      <dgm:prSet presAssocID="{04F870C5-F236-48BF-9DD4-77150AC848F8}" presName="node" presStyleLbl="node1" presStyleIdx="2" presStyleCnt="5">
        <dgm:presLayoutVars>
          <dgm:bulletEnabled val="1"/>
        </dgm:presLayoutVars>
      </dgm:prSet>
      <dgm:spPr/>
    </dgm:pt>
    <dgm:pt modelId="{F64A81F5-5FFC-4251-B14D-79BF820ECC95}" type="pres">
      <dgm:prSet presAssocID="{7E4E4069-8B96-4F02-8FAD-770B21BE0F51}" presName="sibTrans" presStyleCnt="0"/>
      <dgm:spPr/>
    </dgm:pt>
    <dgm:pt modelId="{4E689345-706B-4DBB-82C1-B870C9B2011B}" type="pres">
      <dgm:prSet presAssocID="{BD292496-A0BD-4270-AF4C-0E6D4160F0E7}" presName="node" presStyleLbl="node1" presStyleIdx="3" presStyleCnt="5">
        <dgm:presLayoutVars>
          <dgm:bulletEnabled val="1"/>
        </dgm:presLayoutVars>
      </dgm:prSet>
      <dgm:spPr/>
    </dgm:pt>
    <dgm:pt modelId="{257360FD-15DD-4286-9EF9-42D4A480727C}" type="pres">
      <dgm:prSet presAssocID="{79A7DFAA-1CD1-4F49-8CDF-6C7F1B962A28}" presName="sibTrans" presStyleCnt="0"/>
      <dgm:spPr/>
    </dgm:pt>
    <dgm:pt modelId="{0F861A42-1D97-421B-8CAC-FCAF055941D0}" type="pres">
      <dgm:prSet presAssocID="{C4C0A93E-F400-45C0-B6A1-015C60C6FB5E}" presName="node" presStyleLbl="node1" presStyleIdx="4" presStyleCnt="5">
        <dgm:presLayoutVars>
          <dgm:bulletEnabled val="1"/>
        </dgm:presLayoutVars>
      </dgm:prSet>
      <dgm:spPr/>
    </dgm:pt>
  </dgm:ptLst>
  <dgm:cxnLst>
    <dgm:cxn modelId="{341E9B33-837A-433B-A99D-0C6E144AA326}" type="presOf" srcId="{04F870C5-F236-48BF-9DD4-77150AC848F8}" destId="{A0542BFB-8F49-46D4-B382-85DD808225CE}" srcOrd="0" destOrd="0" presId="urn:microsoft.com/office/officeart/2005/8/layout/default"/>
    <dgm:cxn modelId="{D25C606D-E54F-4DF7-B6FD-66FE8C9F22D1}" type="presOf" srcId="{02EDA55D-BFE8-4723-904F-44CEA838D3A1}" destId="{8705D148-EB06-469A-BFAA-570759426E31}" srcOrd="0" destOrd="0" presId="urn:microsoft.com/office/officeart/2005/8/layout/default"/>
    <dgm:cxn modelId="{B46A7A6D-2419-48DC-A684-DA5C7E33D39A}" type="presOf" srcId="{DC0157C2-E3F8-44D9-B6CA-3F1BBAADF0A6}" destId="{B792361C-31A4-4A6A-AD17-8A618B024E96}" srcOrd="0" destOrd="0" presId="urn:microsoft.com/office/officeart/2005/8/layout/default"/>
    <dgm:cxn modelId="{D619F772-9C7E-4595-8747-26BD602BA248}" srcId="{DC0157C2-E3F8-44D9-B6CA-3F1BBAADF0A6}" destId="{04F870C5-F236-48BF-9DD4-77150AC848F8}" srcOrd="2" destOrd="0" parTransId="{19AA67D7-FB6B-48E4-8C2A-BA81014FD067}" sibTransId="{7E4E4069-8B96-4F02-8FAD-770B21BE0F51}"/>
    <dgm:cxn modelId="{00D26978-7279-4FF3-B1F8-E1C5477F4AC5}" type="presOf" srcId="{C4C0A93E-F400-45C0-B6A1-015C60C6FB5E}" destId="{0F861A42-1D97-421B-8CAC-FCAF055941D0}" srcOrd="0" destOrd="0" presId="urn:microsoft.com/office/officeart/2005/8/layout/default"/>
    <dgm:cxn modelId="{32E7EA7C-1F7A-4D16-AA93-C170BDA5F548}" type="presOf" srcId="{BD292496-A0BD-4270-AF4C-0E6D4160F0E7}" destId="{4E689345-706B-4DBB-82C1-B870C9B2011B}" srcOrd="0" destOrd="0" presId="urn:microsoft.com/office/officeart/2005/8/layout/default"/>
    <dgm:cxn modelId="{E47EA99C-FC0B-45CB-B27E-B04FB2C10DAC}" type="presOf" srcId="{50FE632A-8835-48B0-8DB3-5EAB84DBC04B}" destId="{FB590ABC-A582-410E-9067-CDC14B8B335F}" srcOrd="0" destOrd="0" presId="urn:microsoft.com/office/officeart/2005/8/layout/default"/>
    <dgm:cxn modelId="{60CAEEAA-A010-4CD7-B280-ED849281A930}" srcId="{DC0157C2-E3F8-44D9-B6CA-3F1BBAADF0A6}" destId="{50FE632A-8835-48B0-8DB3-5EAB84DBC04B}" srcOrd="1" destOrd="0" parTransId="{A2E79FB5-9723-43DD-8A37-0B3A07E4523F}" sibTransId="{39FD43BE-6AC3-4FA7-A94F-043E80ADF08E}"/>
    <dgm:cxn modelId="{92DA54D2-CC2E-4BB8-A1B0-71A521887374}" srcId="{DC0157C2-E3F8-44D9-B6CA-3F1BBAADF0A6}" destId="{C4C0A93E-F400-45C0-B6A1-015C60C6FB5E}" srcOrd="4" destOrd="0" parTransId="{5DCEDB9B-5CB8-4CE1-A67D-2DF6E5BEDB63}" sibTransId="{3A1CDF21-C2BE-4BD7-9728-8FD94358D01E}"/>
    <dgm:cxn modelId="{FB385BDB-FC10-4F61-9124-9560E05D0958}" srcId="{DC0157C2-E3F8-44D9-B6CA-3F1BBAADF0A6}" destId="{02EDA55D-BFE8-4723-904F-44CEA838D3A1}" srcOrd="0" destOrd="0" parTransId="{749D3FD0-9313-40F8-BAC4-3AF54DE88353}" sibTransId="{F2724D56-2FCD-4652-85EF-CBC919DE5585}"/>
    <dgm:cxn modelId="{7110E5EB-1AC9-44FA-B033-C51BAFD1C4CA}" srcId="{DC0157C2-E3F8-44D9-B6CA-3F1BBAADF0A6}" destId="{BD292496-A0BD-4270-AF4C-0E6D4160F0E7}" srcOrd="3" destOrd="0" parTransId="{415E5ABD-7097-4CE3-AA4C-220631AB9735}" sibTransId="{79A7DFAA-1CD1-4F49-8CDF-6C7F1B962A28}"/>
    <dgm:cxn modelId="{8ADCB31D-5A4D-40F9-A725-9043C637521C}" type="presParOf" srcId="{B792361C-31A4-4A6A-AD17-8A618B024E96}" destId="{8705D148-EB06-469A-BFAA-570759426E31}" srcOrd="0" destOrd="0" presId="urn:microsoft.com/office/officeart/2005/8/layout/default"/>
    <dgm:cxn modelId="{6D7AC809-F693-4720-B4E1-94D150119425}" type="presParOf" srcId="{B792361C-31A4-4A6A-AD17-8A618B024E96}" destId="{32957A96-DC36-4E4B-8A3B-E8DFCA0239F5}" srcOrd="1" destOrd="0" presId="urn:microsoft.com/office/officeart/2005/8/layout/default"/>
    <dgm:cxn modelId="{96993272-B744-4D1C-A201-1A6B5FF5F48A}" type="presParOf" srcId="{B792361C-31A4-4A6A-AD17-8A618B024E96}" destId="{FB590ABC-A582-410E-9067-CDC14B8B335F}" srcOrd="2" destOrd="0" presId="urn:microsoft.com/office/officeart/2005/8/layout/default"/>
    <dgm:cxn modelId="{D1124AC4-1B38-4A57-9FBD-EDD3A80F6FF5}" type="presParOf" srcId="{B792361C-31A4-4A6A-AD17-8A618B024E96}" destId="{FB0FA517-1048-4A85-B685-4DB68F1E6644}" srcOrd="3" destOrd="0" presId="urn:microsoft.com/office/officeart/2005/8/layout/default"/>
    <dgm:cxn modelId="{5D280EE2-5C29-423F-A29C-40560670A664}" type="presParOf" srcId="{B792361C-31A4-4A6A-AD17-8A618B024E96}" destId="{A0542BFB-8F49-46D4-B382-85DD808225CE}" srcOrd="4" destOrd="0" presId="urn:microsoft.com/office/officeart/2005/8/layout/default"/>
    <dgm:cxn modelId="{BD7FC319-01C9-4055-872B-35C954289C30}" type="presParOf" srcId="{B792361C-31A4-4A6A-AD17-8A618B024E96}" destId="{F64A81F5-5FFC-4251-B14D-79BF820ECC95}" srcOrd="5" destOrd="0" presId="urn:microsoft.com/office/officeart/2005/8/layout/default"/>
    <dgm:cxn modelId="{681D9DAA-7476-4DC6-BB84-6B47ABAE9387}" type="presParOf" srcId="{B792361C-31A4-4A6A-AD17-8A618B024E96}" destId="{4E689345-706B-4DBB-82C1-B870C9B2011B}" srcOrd="6" destOrd="0" presId="urn:microsoft.com/office/officeart/2005/8/layout/default"/>
    <dgm:cxn modelId="{A5960734-3848-438E-9D0B-208512F27BBF}" type="presParOf" srcId="{B792361C-31A4-4A6A-AD17-8A618B024E96}" destId="{257360FD-15DD-4286-9EF9-42D4A480727C}" srcOrd="7" destOrd="0" presId="urn:microsoft.com/office/officeart/2005/8/layout/default"/>
    <dgm:cxn modelId="{040EE298-3DE4-430E-9C60-8B40202AD7A6}" type="presParOf" srcId="{B792361C-31A4-4A6A-AD17-8A618B024E96}" destId="{0F861A42-1D97-421B-8CAC-FCAF055941D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DBAE8-6581-49D5-BCBE-71C6C2391E31}">
      <dsp:nvSpPr>
        <dsp:cNvPr id="0" name=""/>
        <dsp:cNvSpPr/>
      </dsp:nvSpPr>
      <dsp:spPr>
        <a:xfrm>
          <a:off x="0" y="1625600"/>
          <a:ext cx="9403901" cy="21674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FC89CD-46CD-4750-A70E-D66F72464CFC}">
      <dsp:nvSpPr>
        <dsp:cNvPr id="0" name=""/>
        <dsp:cNvSpPr/>
      </dsp:nvSpPr>
      <dsp:spPr>
        <a:xfrm>
          <a:off x="4984" y="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4984" y="0"/>
        <a:ext cx="808951" cy="2167466"/>
      </dsp:txXfrm>
    </dsp:sp>
    <dsp:sp modelId="{93243D0A-C1DB-45B3-8316-A76F4E185B17}">
      <dsp:nvSpPr>
        <dsp:cNvPr id="0" name=""/>
        <dsp:cNvSpPr/>
      </dsp:nvSpPr>
      <dsp:spPr>
        <a:xfrm>
          <a:off x="138527"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E711E4-34C0-4D88-A197-A16830300DD9}">
      <dsp:nvSpPr>
        <dsp:cNvPr id="0" name=""/>
        <dsp:cNvSpPr/>
      </dsp:nvSpPr>
      <dsp:spPr>
        <a:xfrm>
          <a:off x="854383" y="325120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marL="0" lvl="0" indent="0" algn="ctr" defTabSz="2889250">
            <a:lnSpc>
              <a:spcPct val="90000"/>
            </a:lnSpc>
            <a:spcBef>
              <a:spcPct val="0"/>
            </a:spcBef>
            <a:spcAft>
              <a:spcPct val="35000"/>
            </a:spcAft>
            <a:buNone/>
          </a:pPr>
          <a:endParaRPr lang="en-US" sz="6500" kern="1200" dirty="0"/>
        </a:p>
      </dsp:txBody>
      <dsp:txXfrm>
        <a:off x="854383" y="3251200"/>
        <a:ext cx="808951" cy="2167466"/>
      </dsp:txXfrm>
    </dsp:sp>
    <dsp:sp modelId="{E1207A27-6064-4B62-A464-076433C1FDB9}">
      <dsp:nvSpPr>
        <dsp:cNvPr id="0" name=""/>
        <dsp:cNvSpPr/>
      </dsp:nvSpPr>
      <dsp:spPr>
        <a:xfrm>
          <a:off x="969746" y="2438400"/>
          <a:ext cx="541866" cy="541866"/>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E262F5-481F-49DD-82CD-A35DEA3CB461}">
      <dsp:nvSpPr>
        <dsp:cNvPr id="0" name=""/>
        <dsp:cNvSpPr/>
      </dsp:nvSpPr>
      <dsp:spPr>
        <a:xfrm>
          <a:off x="1703782" y="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1703782" y="0"/>
        <a:ext cx="808951" cy="2167466"/>
      </dsp:txXfrm>
    </dsp:sp>
    <dsp:sp modelId="{24FBEE40-A12B-4610-8B02-624A26134A38}">
      <dsp:nvSpPr>
        <dsp:cNvPr id="0" name=""/>
        <dsp:cNvSpPr/>
      </dsp:nvSpPr>
      <dsp:spPr>
        <a:xfrm>
          <a:off x="1837324" y="2438400"/>
          <a:ext cx="541866" cy="541866"/>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12A178-75B5-4A00-A6DF-E241EFF31109}">
      <dsp:nvSpPr>
        <dsp:cNvPr id="0" name=""/>
        <dsp:cNvSpPr/>
      </dsp:nvSpPr>
      <dsp:spPr>
        <a:xfrm>
          <a:off x="2553181" y="325120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marL="0" lvl="0" indent="0" algn="ctr" defTabSz="2889250">
            <a:lnSpc>
              <a:spcPct val="90000"/>
            </a:lnSpc>
            <a:spcBef>
              <a:spcPct val="0"/>
            </a:spcBef>
            <a:spcAft>
              <a:spcPct val="35000"/>
            </a:spcAft>
            <a:buNone/>
          </a:pPr>
          <a:endParaRPr lang="en-US" sz="6500" kern="1200" dirty="0"/>
        </a:p>
      </dsp:txBody>
      <dsp:txXfrm>
        <a:off x="2553181" y="3251200"/>
        <a:ext cx="808951" cy="2167466"/>
      </dsp:txXfrm>
    </dsp:sp>
    <dsp:sp modelId="{002CF493-0102-464E-B239-74E2405A7912}">
      <dsp:nvSpPr>
        <dsp:cNvPr id="0" name=""/>
        <dsp:cNvSpPr/>
      </dsp:nvSpPr>
      <dsp:spPr>
        <a:xfrm>
          <a:off x="2686723" y="2438400"/>
          <a:ext cx="541866" cy="541866"/>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99186A-DF6D-436E-939A-A8B8237FA1DA}">
      <dsp:nvSpPr>
        <dsp:cNvPr id="0" name=""/>
        <dsp:cNvSpPr/>
      </dsp:nvSpPr>
      <dsp:spPr>
        <a:xfrm>
          <a:off x="3402580" y="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3402580" y="0"/>
        <a:ext cx="808951" cy="2167466"/>
      </dsp:txXfrm>
    </dsp:sp>
    <dsp:sp modelId="{84E51F2D-97C6-4762-8BA1-87714E962A1F}">
      <dsp:nvSpPr>
        <dsp:cNvPr id="0" name=""/>
        <dsp:cNvSpPr/>
      </dsp:nvSpPr>
      <dsp:spPr>
        <a:xfrm>
          <a:off x="3536122"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4FFAB7-FDE5-482A-9479-A3559DF94D15}">
      <dsp:nvSpPr>
        <dsp:cNvPr id="0" name=""/>
        <dsp:cNvSpPr/>
      </dsp:nvSpPr>
      <dsp:spPr>
        <a:xfrm>
          <a:off x="4251979" y="325120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marL="0" lvl="0" indent="0" algn="ctr" defTabSz="2889250">
            <a:lnSpc>
              <a:spcPct val="90000"/>
            </a:lnSpc>
            <a:spcBef>
              <a:spcPct val="0"/>
            </a:spcBef>
            <a:spcAft>
              <a:spcPct val="35000"/>
            </a:spcAft>
            <a:buNone/>
          </a:pPr>
          <a:endParaRPr lang="en-US" sz="6500" kern="1200" dirty="0"/>
        </a:p>
      </dsp:txBody>
      <dsp:txXfrm>
        <a:off x="4251979" y="3251200"/>
        <a:ext cx="808951" cy="2167466"/>
      </dsp:txXfrm>
    </dsp:sp>
    <dsp:sp modelId="{CAE3DC35-E4B7-43F8-9D00-5B93ED0B0C9C}">
      <dsp:nvSpPr>
        <dsp:cNvPr id="0" name=""/>
        <dsp:cNvSpPr/>
      </dsp:nvSpPr>
      <dsp:spPr>
        <a:xfrm>
          <a:off x="4385521" y="2438400"/>
          <a:ext cx="541866" cy="541866"/>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1AAAF7-91BC-4E32-A28C-6F55DB674DD1}">
      <dsp:nvSpPr>
        <dsp:cNvPr id="0" name=""/>
        <dsp:cNvSpPr/>
      </dsp:nvSpPr>
      <dsp:spPr>
        <a:xfrm>
          <a:off x="5101378" y="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5101378" y="0"/>
        <a:ext cx="808951" cy="2167466"/>
      </dsp:txXfrm>
    </dsp:sp>
    <dsp:sp modelId="{C6FFB655-ABFA-42F0-A016-002F97BAC09E}">
      <dsp:nvSpPr>
        <dsp:cNvPr id="0" name=""/>
        <dsp:cNvSpPr/>
      </dsp:nvSpPr>
      <dsp:spPr>
        <a:xfrm>
          <a:off x="5234920" y="2438400"/>
          <a:ext cx="541866" cy="541866"/>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AF178E-39EE-4426-B2AB-50035E2DF28B}">
      <dsp:nvSpPr>
        <dsp:cNvPr id="0" name=""/>
        <dsp:cNvSpPr/>
      </dsp:nvSpPr>
      <dsp:spPr>
        <a:xfrm>
          <a:off x="5950776" y="325120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marL="0" lvl="0" indent="0" algn="ctr" defTabSz="2889250">
            <a:lnSpc>
              <a:spcPct val="90000"/>
            </a:lnSpc>
            <a:spcBef>
              <a:spcPct val="0"/>
            </a:spcBef>
            <a:spcAft>
              <a:spcPct val="35000"/>
            </a:spcAft>
            <a:buNone/>
          </a:pPr>
          <a:endParaRPr lang="en-US" sz="6500" kern="1200" dirty="0"/>
        </a:p>
      </dsp:txBody>
      <dsp:txXfrm>
        <a:off x="5950776" y="3251200"/>
        <a:ext cx="808951" cy="2167466"/>
      </dsp:txXfrm>
    </dsp:sp>
    <dsp:sp modelId="{AE4995CD-9712-407A-8DB9-0610FEB1C749}">
      <dsp:nvSpPr>
        <dsp:cNvPr id="0" name=""/>
        <dsp:cNvSpPr/>
      </dsp:nvSpPr>
      <dsp:spPr>
        <a:xfrm>
          <a:off x="6084319" y="2438400"/>
          <a:ext cx="541866" cy="541866"/>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5C3848-3710-4910-9BA7-1028B34A8804}">
      <dsp:nvSpPr>
        <dsp:cNvPr id="0" name=""/>
        <dsp:cNvSpPr/>
      </dsp:nvSpPr>
      <dsp:spPr>
        <a:xfrm>
          <a:off x="6800175" y="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marL="0" lvl="0" indent="0" algn="ctr" defTabSz="2889250">
            <a:lnSpc>
              <a:spcPct val="90000"/>
            </a:lnSpc>
            <a:spcBef>
              <a:spcPct val="0"/>
            </a:spcBef>
            <a:spcAft>
              <a:spcPct val="35000"/>
            </a:spcAft>
            <a:buNone/>
          </a:pPr>
          <a:endParaRPr lang="en-US" sz="6500" kern="1200" dirty="0"/>
        </a:p>
      </dsp:txBody>
      <dsp:txXfrm>
        <a:off x="6800175" y="0"/>
        <a:ext cx="808951" cy="2167466"/>
      </dsp:txXfrm>
    </dsp:sp>
    <dsp:sp modelId="{10D1C03F-E8E6-46CD-B1CD-698AD8FDC0E6}">
      <dsp:nvSpPr>
        <dsp:cNvPr id="0" name=""/>
        <dsp:cNvSpPr/>
      </dsp:nvSpPr>
      <dsp:spPr>
        <a:xfrm>
          <a:off x="6933718" y="2438400"/>
          <a:ext cx="541866" cy="5418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E793A-51B8-42C2-83F9-F9936787B9D1}">
      <dsp:nvSpPr>
        <dsp:cNvPr id="0" name=""/>
        <dsp:cNvSpPr/>
      </dsp:nvSpPr>
      <dsp:spPr>
        <a:xfrm>
          <a:off x="7649574" y="3251200"/>
          <a:ext cx="808951"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marL="0" lvl="0" indent="0" algn="ctr" defTabSz="2889250">
            <a:lnSpc>
              <a:spcPct val="90000"/>
            </a:lnSpc>
            <a:spcBef>
              <a:spcPct val="0"/>
            </a:spcBef>
            <a:spcAft>
              <a:spcPct val="35000"/>
            </a:spcAft>
            <a:buNone/>
          </a:pPr>
          <a:endParaRPr lang="en-US" sz="6500" kern="1200" dirty="0"/>
        </a:p>
      </dsp:txBody>
      <dsp:txXfrm>
        <a:off x="7649574" y="3251200"/>
        <a:ext cx="808951" cy="2167466"/>
      </dsp:txXfrm>
    </dsp:sp>
    <dsp:sp modelId="{08D0E745-4685-4690-ABBC-2B60172668C6}">
      <dsp:nvSpPr>
        <dsp:cNvPr id="0" name=""/>
        <dsp:cNvSpPr/>
      </dsp:nvSpPr>
      <dsp:spPr>
        <a:xfrm>
          <a:off x="7783116" y="2438400"/>
          <a:ext cx="541866" cy="541866"/>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5D148-EB06-469A-BFAA-570759426E31}">
      <dsp:nvSpPr>
        <dsp:cNvPr id="0" name=""/>
        <dsp:cNvSpPr/>
      </dsp:nvSpPr>
      <dsp:spPr>
        <a:xfrm>
          <a:off x="0" y="769408"/>
          <a:ext cx="2984499" cy="1790700"/>
        </a:xfrm>
        <a:prstGeom prst="rect">
          <a:avLst/>
        </a:prstGeom>
        <a:noFill/>
        <a:ln w="381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US" sz="1700" kern="1200" dirty="0">
              <a:solidFill>
                <a:schemeClr val="accent1"/>
              </a:solidFill>
            </a:rPr>
            <a:t>Total # of financial assistance applications received, approved and denied by payer type.</a:t>
          </a:r>
        </a:p>
      </dsp:txBody>
      <dsp:txXfrm>
        <a:off x="0" y="769408"/>
        <a:ext cx="2984499" cy="1790700"/>
      </dsp:txXfrm>
    </dsp:sp>
    <dsp:sp modelId="{FB590ABC-A582-410E-9067-CDC14B8B335F}">
      <dsp:nvSpPr>
        <dsp:cNvPr id="0" name=""/>
        <dsp:cNvSpPr/>
      </dsp:nvSpPr>
      <dsp:spPr>
        <a:xfrm>
          <a:off x="3282949" y="769408"/>
          <a:ext cx="2984499" cy="1790700"/>
        </a:xfrm>
        <a:prstGeom prst="rect">
          <a:avLst/>
        </a:prstGeom>
        <a:no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US" sz="1700" kern="1200" dirty="0">
              <a:solidFill>
                <a:schemeClr val="accent1"/>
              </a:solidFill>
            </a:rPr>
            <a:t>Total # of patients who received cost adjustments with and without completing a financial assistance application.</a:t>
          </a:r>
        </a:p>
      </dsp:txBody>
      <dsp:txXfrm>
        <a:off x="3282949" y="769408"/>
        <a:ext cx="2984499" cy="1790700"/>
      </dsp:txXfrm>
    </dsp:sp>
    <dsp:sp modelId="{A0542BFB-8F49-46D4-B382-85DD808225CE}">
      <dsp:nvSpPr>
        <dsp:cNvPr id="0" name=""/>
        <dsp:cNvSpPr/>
      </dsp:nvSpPr>
      <dsp:spPr>
        <a:xfrm>
          <a:off x="6565899" y="769408"/>
          <a:ext cx="2984499" cy="1790700"/>
        </a:xfrm>
        <a:prstGeom prst="rect">
          <a:avLst/>
        </a:prstGeom>
        <a:noFill/>
        <a:ln w="38100" cap="flat" cmpd="sng" algn="ctr">
          <a:solidFill>
            <a:schemeClr val="accent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US" sz="1700" kern="1200" dirty="0">
              <a:solidFill>
                <a:schemeClr val="accent1"/>
              </a:solidFill>
            </a:rPr>
            <a:t>Total # of patient accounts referred to a debt collector or collection agency.</a:t>
          </a:r>
        </a:p>
      </dsp:txBody>
      <dsp:txXfrm>
        <a:off x="6565899" y="769408"/>
        <a:ext cx="2984499" cy="1790700"/>
      </dsp:txXfrm>
    </dsp:sp>
    <dsp:sp modelId="{4E689345-706B-4DBB-82C1-B870C9B2011B}">
      <dsp:nvSpPr>
        <dsp:cNvPr id="0" name=""/>
        <dsp:cNvSpPr/>
      </dsp:nvSpPr>
      <dsp:spPr>
        <a:xfrm>
          <a:off x="1641475" y="2858558"/>
          <a:ext cx="2984499" cy="1790700"/>
        </a:xfrm>
        <a:prstGeom prst="rect">
          <a:avLst/>
        </a:prstGeom>
        <a:noFill/>
        <a:ln w="381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US" sz="1700" kern="1200" dirty="0">
              <a:solidFill>
                <a:schemeClr val="accent1"/>
              </a:solidFill>
            </a:rPr>
            <a:t>Total # of patient accounts in which extraordinary collection activities occurred, listed by 26 C.F.R. 1.501(r)-6(b) category.</a:t>
          </a:r>
        </a:p>
      </dsp:txBody>
      <dsp:txXfrm>
        <a:off x="1641475" y="2858558"/>
        <a:ext cx="2984499" cy="1790700"/>
      </dsp:txXfrm>
    </dsp:sp>
    <dsp:sp modelId="{0F861A42-1D97-421B-8CAC-FCAF055941D0}">
      <dsp:nvSpPr>
        <dsp:cNvPr id="0" name=""/>
        <dsp:cNvSpPr/>
      </dsp:nvSpPr>
      <dsp:spPr>
        <a:xfrm>
          <a:off x="4924425" y="2858558"/>
          <a:ext cx="2984499" cy="1790700"/>
        </a:xfrm>
        <a:prstGeom prst="rect">
          <a:avLst/>
        </a:prstGeom>
        <a:noFill/>
        <a:ln w="38100" cap="flat" cmpd="sng" algn="ctr">
          <a:solidFill>
            <a:schemeClr val="accent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US" sz="1700" kern="1200" dirty="0">
              <a:solidFill>
                <a:schemeClr val="accent1"/>
              </a:solidFill>
            </a:rPr>
            <a:t>Average and median per-person debt, and total amount of debt owed by patients whose accounts were in collections or referred to a collection agency.</a:t>
          </a:r>
        </a:p>
      </dsp:txBody>
      <dsp:txXfrm>
        <a:off x="4924425" y="2858558"/>
        <a:ext cx="2984499" cy="17907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AF5C7A-8074-453A-9645-B4AFF8BFB3AC}"/>
              </a:ext>
            </a:extLst>
          </p:cNvPr>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5C80D8D-EDDD-4355-934A-D6BC0E02FAF2}"/>
              </a:ext>
            </a:extLst>
          </p:cNvPr>
          <p:cNvSpPr>
            <a:spLocks noGrp="1"/>
          </p:cNvSpPr>
          <p:nvPr>
            <p:ph type="dt" sz="quarter" idx="1"/>
          </p:nvPr>
        </p:nvSpPr>
        <p:spPr>
          <a:xfrm>
            <a:off x="3884613" y="3"/>
            <a:ext cx="2971800" cy="458788"/>
          </a:xfrm>
          <a:prstGeom prst="rect">
            <a:avLst/>
          </a:prstGeom>
        </p:spPr>
        <p:txBody>
          <a:bodyPr vert="horz" lIns="91440" tIns="45720" rIns="91440" bIns="45720" rtlCol="0"/>
          <a:lstStyle>
            <a:lvl1pPr algn="r">
              <a:defRPr sz="1200"/>
            </a:lvl1pPr>
          </a:lstStyle>
          <a:p>
            <a:fld id="{AEA3DA67-D9A6-446D-80CD-CDE92F36FD1E}" type="datetimeFigureOut">
              <a:rPr lang="en-US" smtClean="0"/>
              <a:t>6/4/2024</a:t>
            </a:fld>
            <a:endParaRPr lang="en-US"/>
          </a:p>
        </p:txBody>
      </p:sp>
      <p:sp>
        <p:nvSpPr>
          <p:cNvPr id="4" name="Footer Placeholder 3">
            <a:extLst>
              <a:ext uri="{FF2B5EF4-FFF2-40B4-BE49-F238E27FC236}">
                <a16:creationId xmlns:a16="http://schemas.microsoft.com/office/drawing/2014/main" id="{A0A0BC86-6886-4FA3-A209-ECF7584167E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510144F-BC4E-420B-B81D-AB3FA73BD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0A496-7704-41F9-832C-A08976571077}" type="slidenum">
              <a:rPr lang="en-US" smtClean="0"/>
              <a:t>‹#›</a:t>
            </a:fld>
            <a:endParaRPr lang="en-US"/>
          </a:p>
        </p:txBody>
      </p:sp>
    </p:spTree>
    <p:extLst>
      <p:ext uri="{BB962C8B-B14F-4D97-AF65-F5344CB8AC3E}">
        <p14:creationId xmlns:p14="http://schemas.microsoft.com/office/powerpoint/2010/main" val="2895574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050"/>
            </a:lvl1pPr>
          </a:lstStyle>
          <a:p>
            <a:fld id="{FBA6815E-6314-43A0-B441-3EE18423FAF2}" type="datetimeFigureOut">
              <a:rPr lang="en-US" smtClean="0"/>
              <a:pPr/>
              <a:t>6/4/2024</a:t>
            </a:fld>
            <a:endParaRPr lang="en-US"/>
          </a:p>
        </p:txBody>
      </p:sp>
      <p:sp>
        <p:nvSpPr>
          <p:cNvPr id="4" name="Slide Image Placeholder 3"/>
          <p:cNvSpPr>
            <a:spLocks noGrp="1" noRot="1" noChangeAspect="1"/>
          </p:cNvSpPr>
          <p:nvPr>
            <p:ph type="sldImg" idx="2"/>
          </p:nvPr>
        </p:nvSpPr>
        <p:spPr>
          <a:xfrm>
            <a:off x="730250" y="470442"/>
            <a:ext cx="3568700" cy="2008188"/>
          </a:xfrm>
          <a:prstGeom prst="rect">
            <a:avLst/>
          </a:prstGeom>
          <a:noFill/>
          <a:ln w="12700">
            <a:solidFill>
              <a:schemeClr val="tx1"/>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1" y="2599509"/>
            <a:ext cx="5857875" cy="6085703"/>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050"/>
            </a:lvl1pPr>
          </a:lstStyle>
          <a:p>
            <a:fld id="{E96F7328-08A7-41DF-A6A0-C5E6644BEDB0}" type="slidenum">
              <a:rPr lang="en-US" smtClean="0"/>
              <a:pPr/>
              <a:t>‹#›</a:t>
            </a:fld>
            <a:endParaRPr lang="en-US"/>
          </a:p>
        </p:txBody>
      </p:sp>
      <p:sp>
        <p:nvSpPr>
          <p:cNvPr id="8" name="Rectangle 7">
            <a:extLst>
              <a:ext uri="{FF2B5EF4-FFF2-40B4-BE49-F238E27FC236}">
                <a16:creationId xmlns:a16="http://schemas.microsoft.com/office/drawing/2014/main" id="{DC7C2331-C220-4B5F-BB4B-DAE02EB0B65F}"/>
              </a:ext>
            </a:extLst>
          </p:cNvPr>
          <p:cNvSpPr/>
          <p:nvPr/>
        </p:nvSpPr>
        <p:spPr>
          <a:xfrm>
            <a:off x="0" y="0"/>
            <a:ext cx="365760"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7972360-137D-402F-BD17-63AEC5153A2F}"/>
              </a:ext>
            </a:extLst>
          </p:cNvPr>
          <p:cNvSpPr/>
          <p:nvPr/>
        </p:nvSpPr>
        <p:spPr>
          <a:xfrm>
            <a:off x="365760" y="0"/>
            <a:ext cx="9144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3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96F7328-08A7-41DF-A6A0-C5E6644BEDB0}" type="slidenum">
              <a:rPr lang="en-US" smtClean="0"/>
              <a:pPr/>
              <a:t>1</a:t>
            </a:fld>
            <a:endParaRPr lang="en-US"/>
          </a:p>
        </p:txBody>
      </p:sp>
    </p:spTree>
    <p:extLst>
      <p:ext uri="{BB962C8B-B14F-4D97-AF65-F5344CB8AC3E}">
        <p14:creationId xmlns:p14="http://schemas.microsoft.com/office/powerpoint/2010/main" val="1659332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If the patient meets </a:t>
            </a:r>
            <a:r>
              <a:rPr lang="en-US" b="1" dirty="0"/>
              <a:t>any</a:t>
            </a:r>
            <a:r>
              <a:rPr lang="en-US" b="0" dirty="0"/>
              <a:t> of these conditions, they get prescreened</a:t>
            </a:r>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9</a:t>
            </a:fld>
            <a:endParaRPr lang="en-US"/>
          </a:p>
        </p:txBody>
      </p:sp>
    </p:spTree>
    <p:extLst>
      <p:ext uri="{BB962C8B-B14F-4D97-AF65-F5344CB8AC3E}">
        <p14:creationId xmlns:p14="http://schemas.microsoft.com/office/powerpoint/2010/main" val="309258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189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84AE322E-770C-48B7-96B5-E4FE263D08A2}"/>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492DCB3-BC98-4935-84C1-C00E66830AF5}"/>
              </a:ext>
            </a:extLst>
          </p:cNvPr>
          <p:cNvSpPr/>
          <p:nvPr userDrawn="1"/>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29834A57-C754-457D-86CA-483B68404631}"/>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20020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_gree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8F1706BA-A87F-4933-BDDB-0532BE439202}"/>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66E5C662-FD2B-4997-B31C-A368F2909545}"/>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68004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5438007D-EBA6-472B-86A2-FBB8328416B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3" name="Slide Number Placeholder 4">
            <a:extLst>
              <a:ext uri="{FF2B5EF4-FFF2-40B4-BE49-F238E27FC236}">
                <a16:creationId xmlns:a16="http://schemas.microsoft.com/office/drawing/2014/main" id="{E10E2AB3-B64E-4EAC-BA23-01F1094E81EB}"/>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9" name="Rectangle 18">
            <a:extLst>
              <a:ext uri="{FF2B5EF4-FFF2-40B4-BE49-F238E27FC236}">
                <a16:creationId xmlns:a16="http://schemas.microsoft.com/office/drawing/2014/main" id="{3775CD88-9307-4C03-B6B2-383A12FAB3D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6A7A0467-6433-4F39-B2A7-7CAADB400243}"/>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4">
            <a:extLst>
              <a:ext uri="{FF2B5EF4-FFF2-40B4-BE49-F238E27FC236}">
                <a16:creationId xmlns:a16="http://schemas.microsoft.com/office/drawing/2014/main" id="{0D3B3F5F-39A3-4E8F-9938-6C1261AC6041}"/>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24" name="Rectangle 23">
            <a:extLst>
              <a:ext uri="{FF2B5EF4-FFF2-40B4-BE49-F238E27FC236}">
                <a16:creationId xmlns:a16="http://schemas.microsoft.com/office/drawing/2014/main" id="{01229910-7F09-4B0D-B258-0C9C7D164EC6}"/>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713A99BC-3FEE-41C8-B971-FF08BDBAE263}"/>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A16A9F9C-D981-41D5-AA33-C8347AC9BDF7}"/>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19939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bar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61E8F351-1A4E-4B3A-8937-723A7225B96E}"/>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B9DE73E-377E-48FC-8ED0-4BF4A31F4605}"/>
              </a:ext>
            </a:extLst>
          </p:cNvPr>
          <p:cNvSpPr/>
          <p:nvPr userDrawn="1"/>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1DAC0A92-18FF-4553-92EA-7186701ED589}"/>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8641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_aqu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3D75388B-21C2-4C42-B1A5-A02C14D02F10}"/>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DE16F414-02E1-4C33-B258-B4F591C3A0CB}"/>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546531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28898BB4-B53F-4448-A96B-A49731B8E7B2}"/>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813236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bar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C1E022B0-1130-47F2-8599-A14BCA941393}"/>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9529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_finlandi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0"/>
            <a:ext cx="12192000"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098CFE8A-0911-4B2E-8A57-05D10E53713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4E5B21D5-28B1-43E7-A92F-F2CFFC7E32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6730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473EA8EF-79D8-41F1-941C-BAF7E8DF6BF6}"/>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3423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bar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E54F5370-E628-454B-AD92-32F671AE6342}"/>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43856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8ADF4C-C20E-4779-93D8-BF0C89F77DA9}"/>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09550759-7198-4CB5-8840-220A82BE5B81}"/>
              </a:ext>
            </a:extLst>
          </p:cNvPr>
          <p:cNvSpPr>
            <a:spLocks noGrp="1" noChangeArrowheads="1"/>
          </p:cNvSpPr>
          <p:nvPr>
            <p:ph type="ctrTitle" hasCustomPrompt="1"/>
          </p:nvPr>
        </p:nvSpPr>
        <p:spPr>
          <a:xfrm>
            <a:off x="914400" y="682626"/>
            <a:ext cx="10363200" cy="1470025"/>
          </a:xfrm>
          <a:prstGeom prst="rect">
            <a:avLst/>
          </a:prstGeom>
        </p:spPr>
        <p:txBody>
          <a:bodyPr anchor="ctr">
            <a:noAutofit/>
          </a:bodyPr>
          <a:lstStyle>
            <a:lvl1pPr algn="ctr">
              <a:defRPr sz="4400" b="1">
                <a:solidFill>
                  <a:schemeClr val="accent1"/>
                </a:solidFill>
              </a:defRPr>
            </a:lvl1pPr>
          </a:lstStyle>
          <a:p>
            <a:r>
              <a:rPr lang="en-US" altLang="en-US"/>
              <a:t>Click to add title</a:t>
            </a:r>
          </a:p>
        </p:txBody>
      </p:sp>
      <p:sp>
        <p:nvSpPr>
          <p:cNvPr id="8" name="Rectangle 3">
            <a:extLst>
              <a:ext uri="{FF2B5EF4-FFF2-40B4-BE49-F238E27FC236}">
                <a16:creationId xmlns:a16="http://schemas.microsoft.com/office/drawing/2014/main" id="{964497FA-BD21-49E9-A4DE-9E2527280BEA}"/>
              </a:ext>
            </a:extLst>
          </p:cNvPr>
          <p:cNvSpPr>
            <a:spLocks noGrp="1" noChangeArrowheads="1"/>
          </p:cNvSpPr>
          <p:nvPr>
            <p:ph type="subTitle" idx="1" hasCustomPrompt="1"/>
          </p:nvPr>
        </p:nvSpPr>
        <p:spPr>
          <a:xfrm>
            <a:off x="1828800" y="2438400"/>
            <a:ext cx="8534400" cy="1752600"/>
          </a:xfrm>
          <a:prstGeom prst="rect">
            <a:avLst/>
          </a:prstGeom>
        </p:spPr>
        <p:txBody>
          <a:bodyPr>
            <a:normAutofit/>
          </a:bodyPr>
          <a:lstStyle>
            <a:lvl1pPr marL="0" indent="0" algn="ctr">
              <a:buFontTx/>
              <a:buNone/>
              <a:defRPr sz="1800">
                <a:solidFill>
                  <a:schemeClr val="accent1"/>
                </a:solidFill>
              </a:defRPr>
            </a:lvl1pPr>
          </a:lstStyle>
          <a:p>
            <a:r>
              <a:rPr lang="en-US" altLang="en-US"/>
              <a:t>Click to add subtitle</a:t>
            </a:r>
          </a:p>
        </p:txBody>
      </p:sp>
      <p:cxnSp>
        <p:nvCxnSpPr>
          <p:cNvPr id="9" name="Straight Connector 8">
            <a:extLst>
              <a:ext uri="{FF2B5EF4-FFF2-40B4-BE49-F238E27FC236}">
                <a16:creationId xmlns:a16="http://schemas.microsoft.com/office/drawing/2014/main" id="{3D73B268-07A5-4178-B7A9-025F32D51117}"/>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442072EB-6695-4B56-B4C0-5B221A2D3213}"/>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Rectangle 2">
            <a:extLst>
              <a:ext uri="{FF2B5EF4-FFF2-40B4-BE49-F238E27FC236}">
                <a16:creationId xmlns:a16="http://schemas.microsoft.com/office/drawing/2014/main" id="{4C9CE2CE-15CA-496B-ACA7-01F19B2AF39F}"/>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sp>
        <p:nvSpPr>
          <p:cNvPr id="16" name="TextBox 15">
            <a:extLst>
              <a:ext uri="{FF2B5EF4-FFF2-40B4-BE49-F238E27FC236}">
                <a16:creationId xmlns:a16="http://schemas.microsoft.com/office/drawing/2014/main" id="{9F7BF630-B5CA-4CE9-BAD0-136313B3AAEE}"/>
              </a:ext>
            </a:extLst>
          </p:cNvPr>
          <p:cNvSpPr txBox="1"/>
          <p:nvPr/>
        </p:nvSpPr>
        <p:spPr>
          <a:xfrm>
            <a:off x="4546122" y="5998663"/>
            <a:ext cx="406181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solidFill>
                  <a:schemeClr val="accent1"/>
                </a:solidFill>
              </a:rPr>
              <a:t>HEALTH POLICY AND ANALYTICS DIVISION</a:t>
            </a:r>
          </a:p>
        </p:txBody>
      </p:sp>
      <p:cxnSp>
        <p:nvCxnSpPr>
          <p:cNvPr id="14" name="Straight Connector 13">
            <a:extLst>
              <a:ext uri="{FF2B5EF4-FFF2-40B4-BE49-F238E27FC236}">
                <a16:creationId xmlns:a16="http://schemas.microsoft.com/office/drawing/2014/main" id="{E4E18434-0BED-4940-8B7B-BA2A8C0C9B31}"/>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CFE56E11-82E2-4928-873A-6E4EDD969661}"/>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2">
            <a:extLst>
              <a:ext uri="{FF2B5EF4-FFF2-40B4-BE49-F238E27FC236}">
                <a16:creationId xmlns:a16="http://schemas.microsoft.com/office/drawing/2014/main" id="{006DBFF6-C1D7-46D0-BB7E-6E5A50BB8E87}"/>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pic>
        <p:nvPicPr>
          <p:cNvPr id="4" name="Picture 3" descr="Logo&#10;&#10;Description automatically generated">
            <a:extLst>
              <a:ext uri="{FF2B5EF4-FFF2-40B4-BE49-F238E27FC236}">
                <a16:creationId xmlns:a16="http://schemas.microsoft.com/office/drawing/2014/main" id="{E9FA8E3D-A7B6-4641-B882-2810966473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8" name="Picture 17">
            <a:extLst>
              <a:ext uri="{FF2B5EF4-FFF2-40B4-BE49-F238E27FC236}">
                <a16:creationId xmlns:a16="http://schemas.microsoft.com/office/drawing/2014/main" id="{9169A3A0-A2CF-40C0-A577-774B0A0A50AD}"/>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cxnSp>
        <p:nvCxnSpPr>
          <p:cNvPr id="19" name="Straight Connector 18">
            <a:extLst>
              <a:ext uri="{FF2B5EF4-FFF2-40B4-BE49-F238E27FC236}">
                <a16:creationId xmlns:a16="http://schemas.microsoft.com/office/drawing/2014/main" id="{CB3B2C7A-92B1-4F2C-B704-2D693374AFC6}"/>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1CA7EC83-BBB2-4576-A129-0504D64958F7}"/>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2">
            <a:extLst>
              <a:ext uri="{FF2B5EF4-FFF2-40B4-BE49-F238E27FC236}">
                <a16:creationId xmlns:a16="http://schemas.microsoft.com/office/drawing/2014/main" id="{B90FC5B8-CEC2-467D-A2B1-C32D1F92709C}"/>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pic>
        <p:nvPicPr>
          <p:cNvPr id="22" name="Picture 21" descr="Logo&#10;&#10;Description automatically generated">
            <a:extLst>
              <a:ext uri="{FF2B5EF4-FFF2-40B4-BE49-F238E27FC236}">
                <a16:creationId xmlns:a16="http://schemas.microsoft.com/office/drawing/2014/main" id="{08F3D054-FE82-44BA-87B3-C4997B6FBE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3" name="Picture 22">
            <a:extLst>
              <a:ext uri="{FF2B5EF4-FFF2-40B4-BE49-F238E27FC236}">
                <a16:creationId xmlns:a16="http://schemas.microsoft.com/office/drawing/2014/main" id="{CBFC639C-2294-4C20-B2DE-4405753B66BD}"/>
              </a:ext>
            </a:extLst>
          </p:cNvPr>
          <p:cNvPicPr>
            <a:picLocks noChangeAspect="1"/>
          </p:cNvPicPr>
          <p:nvPr/>
        </p:nvPicPr>
        <p:blipFill rotWithShape="1">
          <a:blip r:embed="rId2"/>
          <a:srcRect l="1395" r="528" b="3776"/>
          <a:stretch/>
        </p:blipFill>
        <p:spPr>
          <a:xfrm>
            <a:off x="386272" y="4552950"/>
            <a:ext cx="11419457" cy="2085975"/>
          </a:xfrm>
          <a:prstGeom prst="rect">
            <a:avLst/>
          </a:prstGeom>
        </p:spPr>
      </p:pic>
      <p:cxnSp>
        <p:nvCxnSpPr>
          <p:cNvPr id="24" name="Straight Connector 23">
            <a:extLst>
              <a:ext uri="{FF2B5EF4-FFF2-40B4-BE49-F238E27FC236}">
                <a16:creationId xmlns:a16="http://schemas.microsoft.com/office/drawing/2014/main" id="{658C695A-4E31-45FA-AF61-7A4C287EA55D}"/>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D11DBCDD-0CFD-486F-8F3F-538176A7A36F}"/>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
            <a:extLst>
              <a:ext uri="{FF2B5EF4-FFF2-40B4-BE49-F238E27FC236}">
                <a16:creationId xmlns:a16="http://schemas.microsoft.com/office/drawing/2014/main" id="{C04C4225-DF78-4E98-88ED-8EDC08FE2881}"/>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pic>
        <p:nvPicPr>
          <p:cNvPr id="27" name="Picture 26" descr="Logo&#10;&#10;Description automatically generated">
            <a:extLst>
              <a:ext uri="{FF2B5EF4-FFF2-40B4-BE49-F238E27FC236}">
                <a16:creationId xmlns:a16="http://schemas.microsoft.com/office/drawing/2014/main" id="{7991774E-0C05-4C28-89AF-C47FD7168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8" name="Picture 27">
            <a:extLst>
              <a:ext uri="{FF2B5EF4-FFF2-40B4-BE49-F238E27FC236}">
                <a16:creationId xmlns:a16="http://schemas.microsoft.com/office/drawing/2014/main" id="{4751BF74-40CE-41AB-8967-A0C3E620CEF0}"/>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cxnSp>
        <p:nvCxnSpPr>
          <p:cNvPr id="29" name="Straight Connector 28">
            <a:extLst>
              <a:ext uri="{FF2B5EF4-FFF2-40B4-BE49-F238E27FC236}">
                <a16:creationId xmlns:a16="http://schemas.microsoft.com/office/drawing/2014/main" id="{5A7616C1-DA03-414A-AFCC-31001AA23EFE}"/>
              </a:ext>
            </a:extLst>
          </p:cNvPr>
          <p:cNvCxnSpPr/>
          <p:nvPr userDrawn="1"/>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29">
            <a:extLst>
              <a:ext uri="{FF2B5EF4-FFF2-40B4-BE49-F238E27FC236}">
                <a16:creationId xmlns:a16="http://schemas.microsoft.com/office/drawing/2014/main" id="{1481E183-22BC-4E65-956B-C387B5466EAD}"/>
              </a:ext>
            </a:extLst>
          </p:cNvPr>
          <p:cNvCxnSpPr/>
          <p:nvPr userDrawn="1"/>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2">
            <a:extLst>
              <a:ext uri="{FF2B5EF4-FFF2-40B4-BE49-F238E27FC236}">
                <a16:creationId xmlns:a16="http://schemas.microsoft.com/office/drawing/2014/main" id="{0947BEC3-7247-4DA5-9E6A-2245A009CB82}"/>
              </a:ext>
            </a:extLst>
          </p:cNvPr>
          <p:cNvSpPr txBox="1">
            <a:spLocks noChangeArrowheads="1"/>
          </p:cNvSpPr>
          <p:nvPr userDrawn="1"/>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pic>
        <p:nvPicPr>
          <p:cNvPr id="32" name="Picture 31" descr="Logo&#10;&#10;Description automatically generated">
            <a:extLst>
              <a:ext uri="{FF2B5EF4-FFF2-40B4-BE49-F238E27FC236}">
                <a16:creationId xmlns:a16="http://schemas.microsoft.com/office/drawing/2014/main" id="{66740854-2285-4CDE-9D24-498CD2E9C4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Tree>
    <p:extLst>
      <p:ext uri="{BB962C8B-B14F-4D97-AF65-F5344CB8AC3E}">
        <p14:creationId xmlns:p14="http://schemas.microsoft.com/office/powerpoint/2010/main" val="3725423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_magent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C15DD400-D040-4C2D-8218-887BBD8CFBE9}"/>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66FA9B8B-1CE0-4891-9BE9-A7BDC1F39669}"/>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0165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96237EC1-B6EE-4341-A1BB-867E3AF3CCAA}"/>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6660084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debar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4D4964FC-B56F-42D1-B02E-D4051C763E0E}"/>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850644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_indigo">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159A88C0-BCF0-478F-AF85-A9B552BD862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CD92C312-5CD5-4804-8189-71E247F5792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7599052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61202D8D-1ABB-40FB-A78F-9D512D6A1C78}"/>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132746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debar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6C79AB72-CBCA-42D8-8549-6667E1B7454B}"/>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0012397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62C9C6-F8EB-488A-93A5-4579D96F5229}"/>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E00191DC-3516-4FAE-B604-A84B0B2B6ACA}"/>
              </a:ext>
            </a:extLst>
          </p:cNvPr>
          <p:cNvSpPr txBox="1">
            <a:spLocks noChangeArrowheads="1"/>
          </p:cNvSpPr>
          <p:nvPr/>
        </p:nvSpPr>
        <p:spPr>
          <a:xfrm>
            <a:off x="914400" y="1383020"/>
            <a:ext cx="10363200" cy="1470025"/>
          </a:xfrm>
          <a:prstGeom prst="rect">
            <a:avLst/>
          </a:prstGeom>
        </p:spPr>
        <p:txBody>
          <a:bodyPr anchor="ctr"/>
          <a:lst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en-US" sz="4000" dirty="0"/>
              <a:t>Thank You</a:t>
            </a:r>
          </a:p>
        </p:txBody>
      </p:sp>
      <p:cxnSp>
        <p:nvCxnSpPr>
          <p:cNvPr id="11" name="Straight Connector 10">
            <a:extLst>
              <a:ext uri="{FF2B5EF4-FFF2-40B4-BE49-F238E27FC236}">
                <a16:creationId xmlns:a16="http://schemas.microsoft.com/office/drawing/2014/main" id="{284F4DC8-E22C-4496-9DD5-6C31B1983B20}"/>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C163201D-1CF5-4ED0-AECB-2428B7518CD0}"/>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Logo&#10;&#10;Description automatically generated">
            <a:extLst>
              <a:ext uri="{FF2B5EF4-FFF2-40B4-BE49-F238E27FC236}">
                <a16:creationId xmlns:a16="http://schemas.microsoft.com/office/drawing/2014/main" id="{5CCE9F03-3918-4E3B-ABF9-97F083F91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0" name="Picture 9" descr="Logo&#10;&#10;Description automatically generated">
            <a:extLst>
              <a:ext uri="{FF2B5EF4-FFF2-40B4-BE49-F238E27FC236}">
                <a16:creationId xmlns:a16="http://schemas.microsoft.com/office/drawing/2014/main" id="{3BD45C66-E4F5-4A20-A487-3D6B70EA56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4" name="Picture 13" descr="Logo&#10;&#10;Description automatically generated">
            <a:extLst>
              <a:ext uri="{FF2B5EF4-FFF2-40B4-BE49-F238E27FC236}">
                <a16:creationId xmlns:a16="http://schemas.microsoft.com/office/drawing/2014/main" id="{CF954700-AC09-49CD-B56D-3D4757AFF19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
        <p:nvSpPr>
          <p:cNvPr id="9" name="Rectangle 3">
            <a:extLst>
              <a:ext uri="{FF2B5EF4-FFF2-40B4-BE49-F238E27FC236}">
                <a16:creationId xmlns:a16="http://schemas.microsoft.com/office/drawing/2014/main" id="{E41A1D65-8194-4524-A363-FBFC49B0B4EC}"/>
              </a:ext>
            </a:extLst>
          </p:cNvPr>
          <p:cNvSpPr>
            <a:spLocks noGrp="1" noChangeArrowheads="1"/>
          </p:cNvSpPr>
          <p:nvPr>
            <p:ph type="subTitle" idx="1" hasCustomPrompt="1"/>
          </p:nvPr>
        </p:nvSpPr>
        <p:spPr>
          <a:xfrm>
            <a:off x="1828800" y="2720974"/>
            <a:ext cx="8534400" cy="1470025"/>
          </a:xfrm>
          <a:prstGeom prst="rect">
            <a:avLst/>
          </a:prstGeom>
        </p:spPr>
        <p:txBody>
          <a:bodyPr>
            <a:normAutofit/>
          </a:bodyPr>
          <a:lstStyle>
            <a:lvl1pPr marL="0" indent="0" algn="ctr">
              <a:buFontTx/>
              <a:buNone/>
              <a:defRPr sz="1800">
                <a:solidFill>
                  <a:schemeClr val="accent1"/>
                </a:solidFill>
              </a:defRPr>
            </a:lvl1pPr>
          </a:lstStyle>
          <a:p>
            <a:r>
              <a:rPr lang="en-US" altLang="en-US" dirty="0"/>
              <a:t>Click to add contact or other info</a:t>
            </a:r>
          </a:p>
        </p:txBody>
      </p:sp>
    </p:spTree>
    <p:extLst>
      <p:ext uri="{BB962C8B-B14F-4D97-AF65-F5344CB8AC3E}">
        <p14:creationId xmlns:p14="http://schemas.microsoft.com/office/powerpoint/2010/main" val="326846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_plai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lvl1pPr>
          </a:lstStyle>
          <a:p>
            <a:pPr lvl="0"/>
            <a:r>
              <a:rPr lang="en-US"/>
              <a:t>Click to add subtitle</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accent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823084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plai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lang="en-US" sz="2400" kern="1200" dirty="0" smtClean="0">
                <a:solidFill>
                  <a:schemeClr val="tx1"/>
                </a:solidFill>
                <a:latin typeface="+mn-lt"/>
                <a:ea typeface="+mn-ea"/>
                <a:cs typeface="+mn-cs"/>
              </a:defRPr>
            </a:lvl3pPr>
            <a:lvl4pPr marL="1712913" indent="-342900">
              <a:buClr>
                <a:schemeClr val="accent1"/>
              </a:buClr>
              <a:buFont typeface="Arial" panose="020B0604020202020204" pitchFamily="34" charset="0"/>
              <a:buChar char="•"/>
              <a:defRPr sz="2400"/>
            </a:lvl4pPr>
            <a:lvl5pPr marL="1828800" indent="0">
              <a:buFontTx/>
              <a:buNone/>
              <a:defRPr sz="2400"/>
            </a:lvl5pPr>
          </a:lstStyle>
          <a:p>
            <a:pPr lvl="0"/>
            <a:r>
              <a:rPr lang="en-US"/>
              <a:t>Click to edit Master text styles</a:t>
            </a:r>
          </a:p>
        </p:txBody>
      </p:sp>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2" name="Title 1"/>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0" name="Slide Number Placeholder 4">
            <a:extLst>
              <a:ext uri="{FF2B5EF4-FFF2-40B4-BE49-F238E27FC236}">
                <a16:creationId xmlns:a16="http://schemas.microsoft.com/office/drawing/2014/main" id="{96AFFF08-29A6-4CC6-9C58-1E83B2E94A0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8" name="Slide Number Placeholder 4">
            <a:extLst>
              <a:ext uri="{FF2B5EF4-FFF2-40B4-BE49-F238E27FC236}">
                <a16:creationId xmlns:a16="http://schemas.microsoft.com/office/drawing/2014/main" id="{460104C7-A1C7-4443-9698-CDC691A5B50A}"/>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22" name="Slide Number Placeholder 4">
            <a:extLst>
              <a:ext uri="{FF2B5EF4-FFF2-40B4-BE49-F238E27FC236}">
                <a16:creationId xmlns:a16="http://schemas.microsoft.com/office/drawing/2014/main" id="{B9A038C6-DC00-44E8-9CB6-F8D57FF7BB15}"/>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Tree>
    <p:extLst>
      <p:ext uri="{BB962C8B-B14F-4D97-AF65-F5344CB8AC3E}">
        <p14:creationId xmlns:p14="http://schemas.microsoft.com/office/powerpoint/2010/main" val="351311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_blu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ext Placeholder 2">
            <a:extLst>
              <a:ext uri="{FF2B5EF4-FFF2-40B4-BE49-F238E27FC236}">
                <a16:creationId xmlns:a16="http://schemas.microsoft.com/office/drawing/2014/main" id="{A302308C-CEB7-454F-867C-57B2226C628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6" name="Text Placeholder 3">
            <a:extLst>
              <a:ext uri="{FF2B5EF4-FFF2-40B4-BE49-F238E27FC236}">
                <a16:creationId xmlns:a16="http://schemas.microsoft.com/office/drawing/2014/main" id="{776B2617-E41F-4E82-B669-B44A4AC91B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257081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A759034A-B2DC-459C-9616-584F8ADBA48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3" name="Slide Number Placeholder 4">
            <a:extLst>
              <a:ext uri="{FF2B5EF4-FFF2-40B4-BE49-F238E27FC236}">
                <a16:creationId xmlns:a16="http://schemas.microsoft.com/office/drawing/2014/main" id="{EE8A38FA-1CE5-4CE2-84D3-4EB046BEB84D}"/>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9" name="Rectangle 18">
            <a:extLst>
              <a:ext uri="{FF2B5EF4-FFF2-40B4-BE49-F238E27FC236}">
                <a16:creationId xmlns:a16="http://schemas.microsoft.com/office/drawing/2014/main" id="{DC2E81FA-AE84-4112-A73E-33D873C5DFFE}"/>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F96B420E-1C2B-4C70-ADF2-9235FAFCB130}"/>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4">
            <a:extLst>
              <a:ext uri="{FF2B5EF4-FFF2-40B4-BE49-F238E27FC236}">
                <a16:creationId xmlns:a16="http://schemas.microsoft.com/office/drawing/2014/main" id="{CB10F935-54DF-46DC-811A-3CD0B6DE4BB7}"/>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24" name="Rectangle 23">
            <a:extLst>
              <a:ext uri="{FF2B5EF4-FFF2-40B4-BE49-F238E27FC236}">
                <a16:creationId xmlns:a16="http://schemas.microsoft.com/office/drawing/2014/main" id="{932BE8AA-4633-4FC4-8B62-F2DC5831D4C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6BB8CAEB-89F8-4C8F-8192-9A856C4D2323}"/>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38D17CD0-D8E3-40FF-8193-6373B651358B}"/>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60383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bar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28E4B98A-54AF-44C0-9651-4A7580422C0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CB26A2E-46F9-4A3F-8B0E-80DEBB856F4C}"/>
              </a:ext>
            </a:extLst>
          </p:cNvPr>
          <p:cNvSpPr/>
          <p:nvPr userDrawn="1"/>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B7B0E4A8-CB83-4FB1-8490-6B03B730A63F}"/>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14554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Header_oran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dirty="0"/>
              <a:t>Click to add subtitle (or delete this box)</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dirty="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99357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A848F48A-960C-463A-911C-AF7FCB01D508}"/>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dirty="0"/>
              <a:t>Click to add title</a:t>
            </a:r>
          </a:p>
        </p:txBody>
      </p:sp>
      <p:sp>
        <p:nvSpPr>
          <p:cNvPr id="13" name="Slide Number Placeholder 4">
            <a:extLst>
              <a:ext uri="{FF2B5EF4-FFF2-40B4-BE49-F238E27FC236}">
                <a16:creationId xmlns:a16="http://schemas.microsoft.com/office/drawing/2014/main" id="{9BD2405D-4185-4D3A-9F84-C3C3E40A0045}"/>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9" name="Rectangle 18">
            <a:extLst>
              <a:ext uri="{FF2B5EF4-FFF2-40B4-BE49-F238E27FC236}">
                <a16:creationId xmlns:a16="http://schemas.microsoft.com/office/drawing/2014/main" id="{63AF136A-EEE6-431C-B3EC-CADB9F1E20C1}"/>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24D547D8-2514-4C52-A6A9-7E4BC0107F6F}"/>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4">
            <a:extLst>
              <a:ext uri="{FF2B5EF4-FFF2-40B4-BE49-F238E27FC236}">
                <a16:creationId xmlns:a16="http://schemas.microsoft.com/office/drawing/2014/main" id="{7A94FAC1-8202-4483-8B60-EF92D773C85D}"/>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24" name="Rectangle 23">
            <a:extLst>
              <a:ext uri="{FF2B5EF4-FFF2-40B4-BE49-F238E27FC236}">
                <a16:creationId xmlns:a16="http://schemas.microsoft.com/office/drawing/2014/main" id="{54E455AC-D9BF-4BC6-A992-2EE6FE464E52}"/>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12EE1075-CE19-4E1E-90EE-F341ECAF818B}"/>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25E21D74-3935-4E7D-99A3-EFBBFEBAEC5C}"/>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00000"/>
              <a:buFont typeface="Arial" panose="020B0604020202020204" pitchFamily="34" charset="0"/>
              <a:buNone/>
              <a:defRPr sz="2400">
                <a:solidFill>
                  <a:schemeClr val="tx1"/>
                </a:solidFill>
              </a:defRPr>
            </a:lvl1pPr>
            <a:lvl2pPr marL="800100" indent="-342900">
              <a:lnSpc>
                <a:spcPct val="100000"/>
              </a:lnSpc>
              <a:spcBef>
                <a:spcPts val="0"/>
              </a:spcBef>
              <a:spcAft>
                <a:spcPts val="1200"/>
              </a:spcAft>
              <a:buClr>
                <a:schemeClr val="accent1"/>
              </a:buClr>
              <a:buFont typeface="Arial" panose="020B0604020202020204" pitchFamily="34" charset="0"/>
              <a:buChar char="•"/>
              <a:defRPr sz="2400"/>
            </a:lvl2pPr>
            <a:lvl3pPr marL="1257300" indent="-342900">
              <a:lnSpc>
                <a:spcPct val="100000"/>
              </a:lnSpc>
              <a:spcBef>
                <a:spcPts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936490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8867136"/>
      </p:ext>
    </p:extLst>
  </p:cSld>
  <p:clrMap bg1="lt1" tx1="dk1" bg2="lt2" tx2="dk2" accent1="accent1" accent2="accent2" accent3="accent3" accent4="accent4" accent5="accent5" accent6="accent6" hlink="hlink" folHlink="folHlink"/>
  <p:sldLayoutIdLst>
    <p:sldLayoutId id="2147483809" r:id="rId1"/>
    <p:sldLayoutId id="2147483769" r:id="rId2"/>
    <p:sldLayoutId id="2147483770" r:id="rId3"/>
    <p:sldLayoutId id="2147483771" r:id="rId4"/>
    <p:sldLayoutId id="2147483802" r:id="rId5"/>
    <p:sldLayoutId id="2147483774" r:id="rId6"/>
    <p:sldLayoutId id="2147483776" r:id="rId7"/>
    <p:sldLayoutId id="2147483803" r:id="rId8"/>
    <p:sldLayoutId id="2147483778" r:id="rId9"/>
    <p:sldLayoutId id="2147483780" r:id="rId10"/>
    <p:sldLayoutId id="2147483804" r:id="rId11"/>
    <p:sldLayoutId id="2147483782" r:id="rId12"/>
    <p:sldLayoutId id="2147483784" r:id="rId13"/>
    <p:sldLayoutId id="2147483805" r:id="rId14"/>
    <p:sldLayoutId id="2147483786" r:id="rId15"/>
    <p:sldLayoutId id="2147483788" r:id="rId16"/>
    <p:sldLayoutId id="2147483806" r:id="rId17"/>
    <p:sldLayoutId id="2147483791" r:id="rId18"/>
    <p:sldLayoutId id="2147483793" r:id="rId19"/>
    <p:sldLayoutId id="2147483807" r:id="rId20"/>
    <p:sldLayoutId id="2147483795" r:id="rId21"/>
    <p:sldLayoutId id="2147483797" r:id="rId22"/>
    <p:sldLayoutId id="2147483808" r:id="rId23"/>
    <p:sldLayoutId id="2147483799" r:id="rId24"/>
    <p:sldLayoutId id="2147483801" r:id="rId25"/>
    <p:sldLayoutId id="2147483789" r:id="rId26"/>
  </p:sldLayoutIdLst>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oregon.public.law/statutes/ors_442.614"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mailto:Steven.Ranzoni@OHA.Oregon.Gov" TargetMode="External"/><Relationship Id="rId2" Type="http://schemas.openxmlformats.org/officeDocument/2006/relationships/hyperlink" Target="https://www.oregon.gov/oha/HPA/ANALYTICS/Pages/Hospital-Reporting-ARCHIVE.aspx" TargetMode="External"/><Relationship Id="rId1" Type="http://schemas.openxmlformats.org/officeDocument/2006/relationships/slideLayout" Target="../slideLayouts/slideLayout4.xml"/><Relationship Id="rId6" Type="http://schemas.openxmlformats.org/officeDocument/2006/relationships/hyperlink" Target="https://oregon.public.law/rules/oar_409-023-0100" TargetMode="External"/><Relationship Id="rId5" Type="http://schemas.openxmlformats.org/officeDocument/2006/relationships/hyperlink" Target="mailto:HDDAdmin@DHSOHA.Oregon.Gov" TargetMode="External"/><Relationship Id="rId4" Type="http://schemas.openxmlformats.org/officeDocument/2006/relationships/hyperlink" Target="mailto:Sarah.Grabe@OHA.Oregon.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2A45-F7E2-46C9-943B-EEB4439FEDC9}"/>
              </a:ext>
            </a:extLst>
          </p:cNvPr>
          <p:cNvSpPr>
            <a:spLocks noGrp="1"/>
          </p:cNvSpPr>
          <p:nvPr>
            <p:ph type="ctrTitle"/>
          </p:nvPr>
        </p:nvSpPr>
        <p:spPr>
          <a:xfrm>
            <a:off x="914400" y="1371600"/>
            <a:ext cx="10363200" cy="1470025"/>
          </a:xfrm>
        </p:spPr>
        <p:txBody>
          <a:bodyPr/>
          <a:lstStyle/>
          <a:p>
            <a:r>
              <a:rPr lang="en-US" dirty="0"/>
              <a:t>House Bill 3320 Implementation </a:t>
            </a:r>
            <a:br>
              <a:rPr lang="en-US" dirty="0"/>
            </a:br>
            <a:br>
              <a:rPr lang="en-US" dirty="0"/>
            </a:br>
            <a:r>
              <a:rPr lang="en-US" dirty="0"/>
              <a:t>Webinar for the </a:t>
            </a:r>
            <a:br>
              <a:rPr lang="en-US" dirty="0"/>
            </a:br>
            <a:r>
              <a:rPr lang="en-US" dirty="0"/>
              <a:t>Hospital Association of Oregon</a:t>
            </a:r>
          </a:p>
        </p:txBody>
      </p:sp>
      <p:sp>
        <p:nvSpPr>
          <p:cNvPr id="3" name="Subtitle 2">
            <a:extLst>
              <a:ext uri="{FF2B5EF4-FFF2-40B4-BE49-F238E27FC236}">
                <a16:creationId xmlns:a16="http://schemas.microsoft.com/office/drawing/2014/main" id="{B45E1CAD-9368-4F22-9BDA-3B4E48167A9A}"/>
              </a:ext>
            </a:extLst>
          </p:cNvPr>
          <p:cNvSpPr>
            <a:spLocks noGrp="1"/>
          </p:cNvSpPr>
          <p:nvPr>
            <p:ph type="subTitle" idx="1"/>
          </p:nvPr>
        </p:nvSpPr>
        <p:spPr>
          <a:xfrm>
            <a:off x="1828800" y="3547533"/>
            <a:ext cx="8534400" cy="1752600"/>
          </a:xfrm>
        </p:spPr>
        <p:txBody>
          <a:bodyPr/>
          <a:lstStyle/>
          <a:p>
            <a:r>
              <a:rPr lang="en-US" dirty="0"/>
              <a:t>Steven Ranzoni, Hospital Policy Advisor</a:t>
            </a:r>
          </a:p>
          <a:p>
            <a:r>
              <a:rPr lang="en-US" dirty="0"/>
              <a:t>Sarah Grabe, Community Benefit Program Coordinator</a:t>
            </a:r>
          </a:p>
          <a:p>
            <a:r>
              <a:rPr lang="en-US" dirty="0"/>
              <a:t>June 4, 2024</a:t>
            </a:r>
          </a:p>
        </p:txBody>
      </p:sp>
    </p:spTree>
    <p:extLst>
      <p:ext uri="{BB962C8B-B14F-4D97-AF65-F5344CB8AC3E}">
        <p14:creationId xmlns:p14="http://schemas.microsoft.com/office/powerpoint/2010/main" val="2377827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093C64A-7894-4A3D-A195-430CC84CD5EB}"/>
              </a:ext>
            </a:extLst>
          </p:cNvPr>
          <p:cNvSpPr txBox="1"/>
          <p:nvPr/>
        </p:nvSpPr>
        <p:spPr>
          <a:xfrm>
            <a:off x="333375" y="1941130"/>
            <a:ext cx="10953750" cy="3477875"/>
          </a:xfrm>
          <a:prstGeom prst="rect">
            <a:avLst/>
          </a:prstGeom>
          <a:noFill/>
        </p:spPr>
        <p:txBody>
          <a:bodyPr wrap="square" rtlCol="0">
            <a:spAutoFit/>
          </a:bodyPr>
          <a:lstStyle/>
          <a:p>
            <a:pPr marL="342900" indent="-342900">
              <a:buFont typeface="Arial" panose="020B0604020202020204" pitchFamily="34" charset="0"/>
              <a:buChar char="•"/>
            </a:pPr>
            <a:r>
              <a:rPr lang="en-US" sz="2200" dirty="0"/>
              <a:t>Existing patient records,</a:t>
            </a:r>
          </a:p>
          <a:p>
            <a:pPr marL="342900" indent="-342900">
              <a:buFont typeface="Arial" panose="020B0604020202020204" pitchFamily="34" charset="0"/>
              <a:buChar char="•"/>
            </a:pPr>
            <a:r>
              <a:rPr lang="en-US" sz="2200" dirty="0"/>
              <a:t>Information routinely collected during registration or admission,</a:t>
            </a:r>
          </a:p>
          <a:p>
            <a:pPr marL="342900" indent="-342900">
              <a:buFont typeface="Arial" panose="020B0604020202020204" pitchFamily="34" charset="0"/>
              <a:buChar char="•"/>
            </a:pPr>
            <a:r>
              <a:rPr lang="en-US" sz="2200" dirty="0"/>
              <a:t>Information voluntarily supplied by the patient,</a:t>
            </a:r>
          </a:p>
          <a:p>
            <a:pPr marL="1485900" lvl="1" indent="-342900">
              <a:buFont typeface="Arial" panose="020B0604020202020204" pitchFamily="34" charset="0"/>
              <a:buChar char="•"/>
            </a:pPr>
            <a:r>
              <a:rPr lang="en-US" sz="2200" dirty="0"/>
              <a:t>Hospitals </a:t>
            </a:r>
            <a:r>
              <a:rPr lang="en-US" sz="2200" b="1" dirty="0">
                <a:solidFill>
                  <a:schemeClr val="accent3"/>
                </a:solidFill>
              </a:rPr>
              <a:t>may ask </a:t>
            </a:r>
            <a:r>
              <a:rPr lang="en-US" sz="2200" dirty="0"/>
              <a:t>but </a:t>
            </a:r>
            <a:r>
              <a:rPr lang="en-US" sz="2200" b="1" dirty="0">
                <a:solidFill>
                  <a:schemeClr val="accent6"/>
                </a:solidFill>
              </a:rPr>
              <a:t>cannot compel </a:t>
            </a:r>
            <a:r>
              <a:rPr lang="en-US" sz="2200" dirty="0"/>
              <a:t>or require information</a:t>
            </a:r>
          </a:p>
          <a:p>
            <a:pPr marL="342900" indent="-342900">
              <a:buFont typeface="Arial" panose="020B0604020202020204" pitchFamily="34" charset="0"/>
              <a:buChar char="•"/>
            </a:pPr>
            <a:r>
              <a:rPr lang="en-US" sz="2200" dirty="0"/>
              <a:t>Previous financial assistance adjustments, or</a:t>
            </a:r>
          </a:p>
          <a:p>
            <a:pPr marL="342900" indent="-342900">
              <a:buFont typeface="Arial" panose="020B0604020202020204" pitchFamily="34" charset="0"/>
              <a:buChar char="•"/>
            </a:pPr>
            <a:r>
              <a:rPr lang="en-US" sz="2200" dirty="0"/>
              <a:t>Existing eligibility for assistance programs like OHP, SNAP, TANF, WIC, free food programs, low-income energy assistance programs, other means tested programs, and</a:t>
            </a:r>
          </a:p>
          <a:p>
            <a:pPr marL="342900" indent="-342900">
              <a:buFont typeface="Arial" panose="020B0604020202020204" pitchFamily="34" charset="0"/>
              <a:buChar char="•"/>
            </a:pPr>
            <a:r>
              <a:rPr lang="en-US" sz="2200" dirty="0"/>
              <a:t>Third party tools, software, or services.</a:t>
            </a:r>
          </a:p>
          <a:p>
            <a:endParaRPr lang="en-US" sz="2200" dirty="0"/>
          </a:p>
        </p:txBody>
      </p:sp>
      <p:sp>
        <p:nvSpPr>
          <p:cNvPr id="2" name="TextBox 1">
            <a:extLst>
              <a:ext uri="{FF2B5EF4-FFF2-40B4-BE49-F238E27FC236}">
                <a16:creationId xmlns:a16="http://schemas.microsoft.com/office/drawing/2014/main" id="{5AB231E6-3DB4-BEF4-D437-E68118B83842}"/>
              </a:ext>
            </a:extLst>
          </p:cNvPr>
          <p:cNvSpPr txBox="1">
            <a:spLocks noChangeArrowheads="1"/>
          </p:cNvSpPr>
          <p:nvPr/>
        </p:nvSpPr>
        <p:spPr bwMode="auto">
          <a:xfrm>
            <a:off x="333375" y="543854"/>
            <a:ext cx="11420475" cy="52322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Hospitals can </a:t>
            </a:r>
            <a:r>
              <a:rPr lang="en-US" altLang="en-US" sz="2800" b="1" dirty="0">
                <a:solidFill>
                  <a:schemeClr val="accent2"/>
                </a:solidFill>
                <a:latin typeface="Arial Narrow" panose="020B0606020202030204" pitchFamily="34" charset="0"/>
                <a:cs typeface="Calibri Light" panose="020F0302020204030204" pitchFamily="34" charset="0"/>
              </a:rPr>
              <a:t>use information they have available </a:t>
            </a:r>
            <a:r>
              <a:rPr lang="en-US" altLang="en-US" sz="2800" b="1" dirty="0">
                <a:solidFill>
                  <a:srgbClr val="6A5F5E"/>
                </a:solidFill>
                <a:latin typeface="Arial Narrow" panose="020B0606020202030204" pitchFamily="34" charset="0"/>
                <a:cs typeface="Calibri Light" panose="020F0302020204030204" pitchFamily="34" charset="0"/>
              </a:rPr>
              <a:t>to conduct the prescreening</a:t>
            </a:r>
            <a:endParaRPr lang="en-US" altLang="en-US" sz="2800" b="1" kern="0" dirty="0">
              <a:solidFill>
                <a:schemeClr val="accent2"/>
              </a:solidFill>
              <a:latin typeface="Arial Narrow" panose="020B0606020202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3C0058B4-FCB5-C95C-59A0-7919789D49B0}"/>
              </a:ext>
            </a:extLst>
          </p:cNvPr>
          <p:cNvSpPr txBox="1"/>
          <p:nvPr/>
        </p:nvSpPr>
        <p:spPr>
          <a:xfrm>
            <a:off x="333375" y="1325789"/>
            <a:ext cx="11244425" cy="461665"/>
          </a:xfrm>
          <a:prstGeom prst="rect">
            <a:avLst/>
          </a:prstGeom>
          <a:noFill/>
        </p:spPr>
        <p:txBody>
          <a:bodyPr wrap="none" rtlCol="0">
            <a:spAutoFit/>
          </a:bodyPr>
          <a:lstStyle/>
          <a:p>
            <a:pPr algn="l"/>
            <a:r>
              <a:rPr lang="en-US" sz="2400" dirty="0"/>
              <a:t>A hospital may use any of the following means to establish presumptive eligibility:</a:t>
            </a:r>
          </a:p>
        </p:txBody>
      </p:sp>
    </p:spTree>
    <p:extLst>
      <p:ext uri="{BB962C8B-B14F-4D97-AF65-F5344CB8AC3E}">
        <p14:creationId xmlns:p14="http://schemas.microsoft.com/office/powerpoint/2010/main" val="405158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croll: Horizontal 1">
            <a:extLst>
              <a:ext uri="{FF2B5EF4-FFF2-40B4-BE49-F238E27FC236}">
                <a16:creationId xmlns:a16="http://schemas.microsoft.com/office/drawing/2014/main" id="{CFBECD92-497C-A89D-BAED-625A9C7EB86C}"/>
              </a:ext>
            </a:extLst>
          </p:cNvPr>
          <p:cNvSpPr/>
          <p:nvPr/>
        </p:nvSpPr>
        <p:spPr>
          <a:xfrm>
            <a:off x="599921" y="380999"/>
            <a:ext cx="10615766" cy="1885951"/>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0" dirty="0">
                <a:solidFill>
                  <a:srgbClr val="000000"/>
                </a:solidFill>
                <a:effectLst/>
                <a:latin typeface="Times New Roman" panose="02020603050405020304" pitchFamily="18" charset="0"/>
              </a:rPr>
              <a:t>“</a:t>
            </a:r>
            <a:r>
              <a:rPr lang="en-US" b="1" i="0" dirty="0">
                <a:solidFill>
                  <a:srgbClr val="000000"/>
                </a:solidFill>
                <a:effectLst/>
                <a:latin typeface="Times New Roman" panose="02020603050405020304" pitchFamily="18" charset="0"/>
              </a:rPr>
              <a:t>409-023-0120(11)(b)</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Evaluations must be based on eligibility criteria established in the hospital’s written financial assistance policy.  Evaluations by non-profit hospitals must be based on household income only, and cannot consider household assets or any assessment, evaluation or score that predicts the patient’s propensity or ability to pay;”</a:t>
            </a:r>
            <a:endParaRPr lang="en-US" b="1" dirty="0">
              <a:solidFill>
                <a:srgbClr val="00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6D4C4D2-EDE1-A10E-2960-F4CACBA54B9C}"/>
              </a:ext>
            </a:extLst>
          </p:cNvPr>
          <p:cNvSpPr txBox="1">
            <a:spLocks noChangeArrowheads="1"/>
          </p:cNvSpPr>
          <p:nvPr/>
        </p:nvSpPr>
        <p:spPr bwMode="auto">
          <a:xfrm>
            <a:off x="425304" y="2853468"/>
            <a:ext cx="11420475" cy="95410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When used by a non-profit, any third-party software tools or services must use household income, and </a:t>
            </a:r>
            <a:r>
              <a:rPr lang="en-US" altLang="en-US" sz="2800" b="1" dirty="0">
                <a:solidFill>
                  <a:schemeClr val="accent6"/>
                </a:solidFill>
                <a:latin typeface="Arial Narrow" panose="020B0606020202030204" pitchFamily="34" charset="0"/>
                <a:cs typeface="Calibri Light" panose="020F0302020204030204" pitchFamily="34" charset="0"/>
              </a:rPr>
              <a:t>cannot use an ability to pay score </a:t>
            </a:r>
            <a:endParaRPr lang="en-US" altLang="en-US" sz="2800" b="1" kern="0" dirty="0">
              <a:solidFill>
                <a:schemeClr val="accent6"/>
              </a:solidFill>
              <a:latin typeface="Arial Narrow" panose="020B0606020202030204" pitchFamily="34" charset="0"/>
              <a:cs typeface="Calibri Light" panose="020F0302020204030204" pitchFamily="34" charset="0"/>
            </a:endParaRPr>
          </a:p>
        </p:txBody>
      </p:sp>
      <p:sp>
        <p:nvSpPr>
          <p:cNvPr id="4" name="Content Placeholder 1">
            <a:extLst>
              <a:ext uri="{FF2B5EF4-FFF2-40B4-BE49-F238E27FC236}">
                <a16:creationId xmlns:a16="http://schemas.microsoft.com/office/drawing/2014/main" id="{1E621458-5A5D-D962-D596-382B477C4EDC}"/>
              </a:ext>
            </a:extLst>
          </p:cNvPr>
          <p:cNvSpPr txBox="1">
            <a:spLocks/>
          </p:cNvSpPr>
          <p:nvPr/>
        </p:nvSpPr>
        <p:spPr>
          <a:xfrm>
            <a:off x="343621" y="4151900"/>
            <a:ext cx="11420474" cy="1453753"/>
          </a:xfrm>
          <a:prstGeom prst="rect">
            <a:avLst/>
          </a:prstGeom>
        </p:spPr>
        <p:txBody>
          <a:bodyPr>
            <a:noAutofit/>
          </a:bodyPr>
          <a:lstStyle>
            <a:lvl1pPr marL="0" indent="0" algn="l" defTabSz="914400" rtl="0" eaLnBrk="1" latinLnBrk="0" hangingPunct="1">
              <a:lnSpc>
                <a:spcPct val="100000"/>
              </a:lnSpc>
              <a:spcBef>
                <a:spcPts val="0"/>
              </a:spcBef>
              <a:spcAft>
                <a:spcPts val="1200"/>
              </a:spcAft>
              <a:buClr>
                <a:schemeClr val="accent1"/>
              </a:buClr>
              <a:buSzPct val="100000"/>
              <a:buFont typeface="Arial" panose="020B0604020202020204" pitchFamily="34" charset="0"/>
              <a:buNone/>
              <a:defRPr sz="2400" kern="1200">
                <a:solidFill>
                  <a:schemeClr val="tx1"/>
                </a:solidFill>
                <a:latin typeface="+mn-lt"/>
                <a:ea typeface="+mn-ea"/>
                <a:cs typeface="+mn-cs"/>
              </a:defRPr>
            </a:lvl1pPr>
            <a:lvl2pPr marL="800100" indent="-34290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2400" kern="1200" dirty="0" smtClean="0">
                <a:solidFill>
                  <a:schemeClr val="tx1"/>
                </a:solidFill>
                <a:latin typeface="+mn-lt"/>
                <a:ea typeface="+mn-ea"/>
                <a:cs typeface="+mn-cs"/>
              </a:defRPr>
            </a:lvl3pPr>
            <a:lvl4pPr marL="1712913" indent="-3429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Evaluations </a:t>
            </a:r>
            <a:r>
              <a:rPr lang="en-US" b="1" dirty="0">
                <a:solidFill>
                  <a:schemeClr val="accent6"/>
                </a:solidFill>
              </a:rPr>
              <a:t>cannot use asset information </a:t>
            </a:r>
            <a:r>
              <a:rPr lang="en-US" dirty="0"/>
              <a:t>for Oregon patients. </a:t>
            </a:r>
          </a:p>
          <a:p>
            <a:r>
              <a:rPr lang="en-US" dirty="0"/>
              <a:t>Evaluations </a:t>
            </a:r>
            <a:r>
              <a:rPr lang="en-US" b="1" dirty="0">
                <a:solidFill>
                  <a:schemeClr val="accent6"/>
                </a:solidFill>
              </a:rPr>
              <a:t>cannot result in a negative credit impact </a:t>
            </a:r>
            <a:r>
              <a:rPr lang="en-US" dirty="0"/>
              <a:t>for the patient. </a:t>
            </a:r>
          </a:p>
          <a:p>
            <a:r>
              <a:rPr lang="en-US" b="1" dirty="0">
                <a:solidFill>
                  <a:schemeClr val="accent1"/>
                </a:solidFill>
              </a:rPr>
              <a:t> </a:t>
            </a:r>
          </a:p>
          <a:p>
            <a:endParaRPr lang="en-US" dirty="0"/>
          </a:p>
          <a:p>
            <a:endParaRPr lang="en-US" dirty="0"/>
          </a:p>
        </p:txBody>
      </p:sp>
    </p:spTree>
    <p:extLst>
      <p:ext uri="{BB962C8B-B14F-4D97-AF65-F5344CB8AC3E}">
        <p14:creationId xmlns:p14="http://schemas.microsoft.com/office/powerpoint/2010/main" val="297285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873DD6-7F0A-C502-D2D3-848852E0F3C5}"/>
              </a:ext>
            </a:extLst>
          </p:cNvPr>
          <p:cNvSpPr>
            <a:spLocks noGrp="1"/>
          </p:cNvSpPr>
          <p:nvPr>
            <p:ph idx="1"/>
          </p:nvPr>
        </p:nvSpPr>
        <p:spPr>
          <a:xfrm>
            <a:off x="323852" y="1833179"/>
            <a:ext cx="11420474" cy="3340400"/>
          </a:xfrm>
        </p:spPr>
        <p:txBody>
          <a:bodyPr/>
          <a:lstStyle/>
          <a:p>
            <a:r>
              <a:rPr lang="en-US" sz="2400" dirty="0"/>
              <a:t>If any chosen method fails to return usable information on the patient, the hospital </a:t>
            </a:r>
            <a:r>
              <a:rPr lang="en-US" sz="2400" b="1" dirty="0">
                <a:solidFill>
                  <a:schemeClr val="accent1"/>
                </a:solidFill>
              </a:rPr>
              <a:t>must attempt to use other </a:t>
            </a:r>
            <a:r>
              <a:rPr lang="en-US" b="1" dirty="0">
                <a:solidFill>
                  <a:schemeClr val="accent1"/>
                </a:solidFill>
              </a:rPr>
              <a:t>available </a:t>
            </a:r>
            <a:r>
              <a:rPr lang="en-US" sz="2400" b="1" dirty="0">
                <a:solidFill>
                  <a:schemeClr val="accent1"/>
                </a:solidFill>
              </a:rPr>
              <a:t>information </a:t>
            </a:r>
            <a:r>
              <a:rPr lang="en-US" sz="2400" dirty="0"/>
              <a:t>prior to declaring that the patient’s </a:t>
            </a:r>
            <a:r>
              <a:rPr lang="en-US" dirty="0"/>
              <a:t>presumptive eligibility cannot be </a:t>
            </a:r>
            <a:r>
              <a:rPr lang="en-US" sz="2400" dirty="0"/>
              <a:t>determined.</a:t>
            </a:r>
          </a:p>
          <a:p>
            <a:r>
              <a:rPr lang="en-US" dirty="0"/>
              <a:t>A hospital may use a single source of information if it provides affirmative information on the patient’s income status.</a:t>
            </a:r>
            <a:endParaRPr lang="en-US" sz="2400" dirty="0"/>
          </a:p>
          <a:p>
            <a:r>
              <a:rPr lang="en-US" dirty="0"/>
              <a:t>Hospitals </a:t>
            </a:r>
            <a:r>
              <a:rPr lang="en-US" sz="2400" dirty="0"/>
              <a:t>must </a:t>
            </a:r>
            <a:r>
              <a:rPr lang="en-US" sz="2400" b="1" dirty="0">
                <a:solidFill>
                  <a:schemeClr val="accent1"/>
                </a:solidFill>
              </a:rPr>
              <a:t>document the methods </a:t>
            </a:r>
            <a:r>
              <a:rPr lang="en-US" sz="2400" dirty="0"/>
              <a:t>they use.</a:t>
            </a:r>
          </a:p>
          <a:p>
            <a:r>
              <a:rPr lang="en-US" sz="2400" b="1" dirty="0">
                <a:solidFill>
                  <a:schemeClr val="accent1"/>
                </a:solidFill>
              </a:rPr>
              <a:t> </a:t>
            </a:r>
          </a:p>
          <a:p>
            <a:endParaRPr lang="en-US" dirty="0"/>
          </a:p>
          <a:p>
            <a:endParaRPr lang="en-US" dirty="0"/>
          </a:p>
        </p:txBody>
      </p:sp>
      <p:sp>
        <p:nvSpPr>
          <p:cNvPr id="4" name="TextBox 3">
            <a:extLst>
              <a:ext uri="{FF2B5EF4-FFF2-40B4-BE49-F238E27FC236}">
                <a16:creationId xmlns:a16="http://schemas.microsoft.com/office/drawing/2014/main" id="{CB59064A-8556-8C73-C076-B610325FC1B4}"/>
              </a:ext>
            </a:extLst>
          </p:cNvPr>
          <p:cNvSpPr txBox="1">
            <a:spLocks noChangeArrowheads="1"/>
          </p:cNvSpPr>
          <p:nvPr/>
        </p:nvSpPr>
        <p:spPr bwMode="auto">
          <a:xfrm>
            <a:off x="323851" y="350447"/>
            <a:ext cx="11420475" cy="954107"/>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Hospitals must make </a:t>
            </a:r>
            <a:r>
              <a:rPr lang="en-US" altLang="en-US" sz="2800" b="1" dirty="0">
                <a:solidFill>
                  <a:schemeClr val="accent2"/>
                </a:solidFill>
                <a:latin typeface="Arial Narrow" panose="020B0606020202030204" pitchFamily="34" charset="0"/>
                <a:cs typeface="Calibri Light" panose="020F0302020204030204" pitchFamily="34" charset="0"/>
              </a:rPr>
              <a:t>good faith efforts </a:t>
            </a:r>
            <a:r>
              <a:rPr lang="en-US" altLang="en-US" sz="2800" b="1" dirty="0">
                <a:solidFill>
                  <a:srgbClr val="6A5F5E"/>
                </a:solidFill>
                <a:latin typeface="Arial Narrow" panose="020B0606020202030204" pitchFamily="34" charset="0"/>
                <a:cs typeface="Calibri Light" panose="020F0302020204030204" pitchFamily="34" charset="0"/>
              </a:rPr>
              <a:t>to determine presumptive eligibility and make use of information available to the hospital</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2431594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065877-AF97-32B7-7EC1-F7D469B8D458}"/>
              </a:ext>
            </a:extLst>
          </p:cNvPr>
          <p:cNvSpPr>
            <a:spLocks noGrp="1"/>
          </p:cNvSpPr>
          <p:nvPr>
            <p:ph idx="1"/>
          </p:nvPr>
        </p:nvSpPr>
        <p:spPr>
          <a:xfrm>
            <a:off x="508407" y="1834635"/>
            <a:ext cx="10972800" cy="4258235"/>
          </a:xfrm>
        </p:spPr>
        <p:txBody>
          <a:bodyPr/>
          <a:lstStyle/>
          <a:p>
            <a:r>
              <a:rPr lang="en-US" dirty="0"/>
              <a:t>Hospitals may notify patients by: </a:t>
            </a:r>
          </a:p>
          <a:p>
            <a:pPr marL="342900" indent="-342900">
              <a:buFont typeface="Arial" panose="020B0604020202020204" pitchFamily="34" charset="0"/>
              <a:buChar char="•"/>
            </a:pPr>
            <a:r>
              <a:rPr lang="en-US" dirty="0"/>
              <a:t>Letter;</a:t>
            </a:r>
          </a:p>
          <a:p>
            <a:pPr marL="342900" indent="-342900">
              <a:buFont typeface="Arial" panose="020B0604020202020204" pitchFamily="34" charset="0"/>
              <a:buChar char="•"/>
            </a:pPr>
            <a:r>
              <a:rPr lang="en-US" dirty="0"/>
              <a:t>Email, if the patient has agreed to receive communications this way; </a:t>
            </a:r>
          </a:p>
          <a:p>
            <a:pPr marL="342900" indent="-342900">
              <a:buFont typeface="Arial" panose="020B0604020202020204" pitchFamily="34" charset="0"/>
              <a:buChar char="•"/>
            </a:pPr>
            <a:r>
              <a:rPr lang="en-US" dirty="0"/>
              <a:t>Message on an online patient portal that the patient is a registered user of;</a:t>
            </a:r>
          </a:p>
          <a:p>
            <a:pPr marL="342900" indent="-342900">
              <a:buFont typeface="Arial" panose="020B0604020202020204" pitchFamily="34" charset="0"/>
              <a:buChar char="•"/>
            </a:pPr>
            <a:r>
              <a:rPr lang="en-US" dirty="0"/>
              <a:t>Notice prominently displayed on the billing statement;</a:t>
            </a:r>
          </a:p>
          <a:p>
            <a:pPr marL="342900" indent="-342900">
              <a:buFont typeface="Arial" panose="020B0604020202020204" pitchFamily="34" charset="0"/>
              <a:buChar char="•"/>
            </a:pPr>
            <a:r>
              <a:rPr lang="en-US" dirty="0"/>
              <a:t>An insert accompanying the billing statement; or</a:t>
            </a:r>
          </a:p>
          <a:p>
            <a:pPr marL="342900" indent="-342900">
              <a:buFont typeface="Arial" panose="020B0604020202020204" pitchFamily="34" charset="0"/>
              <a:buChar char="•"/>
            </a:pPr>
            <a:r>
              <a:rPr lang="en-US" dirty="0"/>
              <a:t>In-person acknowledgement signed by the patient.</a:t>
            </a:r>
          </a:p>
          <a:p>
            <a:r>
              <a:rPr lang="en-US" b="1" dirty="0">
                <a:solidFill>
                  <a:schemeClr val="accent1"/>
                </a:solidFill>
              </a:rPr>
              <a:t>Notifications must be in plain language </a:t>
            </a:r>
            <a:r>
              <a:rPr lang="en-US" dirty="0"/>
              <a:t>and the preferred language of patients and in alignment with translation standards in </a:t>
            </a:r>
            <a:r>
              <a:rPr lang="en-US" dirty="0">
                <a:hlinkClick r:id="rId2"/>
              </a:rPr>
              <a:t>ORS 442.614</a:t>
            </a:r>
            <a:r>
              <a:rPr lang="en-US" dirty="0"/>
              <a:t>.</a:t>
            </a:r>
          </a:p>
          <a:p>
            <a:r>
              <a:rPr lang="en-US" dirty="0"/>
              <a:t> </a:t>
            </a:r>
          </a:p>
        </p:txBody>
      </p:sp>
      <p:sp>
        <p:nvSpPr>
          <p:cNvPr id="3" name="Scroll: Horizontal 2">
            <a:extLst>
              <a:ext uri="{FF2B5EF4-FFF2-40B4-BE49-F238E27FC236}">
                <a16:creationId xmlns:a16="http://schemas.microsoft.com/office/drawing/2014/main" id="{50141538-8F3E-5847-35E5-8B47D8BE14BA}"/>
              </a:ext>
            </a:extLst>
          </p:cNvPr>
          <p:cNvSpPr/>
          <p:nvPr/>
        </p:nvSpPr>
        <p:spPr>
          <a:xfrm>
            <a:off x="686924" y="171298"/>
            <a:ext cx="10615766" cy="1663337"/>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0" dirty="0">
                <a:solidFill>
                  <a:srgbClr val="000000"/>
                </a:solidFill>
                <a:effectLst/>
                <a:latin typeface="Times New Roman" panose="02020603050405020304" pitchFamily="18" charset="0"/>
              </a:rPr>
              <a:t>“</a:t>
            </a:r>
            <a:r>
              <a:rPr lang="en-US" sz="2000" b="1" i="0" dirty="0">
                <a:solidFill>
                  <a:srgbClr val="000000"/>
                </a:solidFill>
                <a:effectLst/>
                <a:latin typeface="Times New Roman" panose="02020603050405020304" pitchFamily="18" charset="0"/>
              </a:rPr>
              <a:t>409-023-0120(13)</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hospital must notify the patient in writing of the results of the prescreening process, regardless of the outcome. The notification must meet the following standards:”</a:t>
            </a:r>
            <a:endParaRPr lang="en-US" sz="20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01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8F4D03-5EF9-387F-8D39-F43C08FF96C2}"/>
              </a:ext>
            </a:extLst>
          </p:cNvPr>
          <p:cNvSpPr>
            <a:spLocks noGrp="1"/>
          </p:cNvSpPr>
          <p:nvPr>
            <p:ph idx="1"/>
          </p:nvPr>
        </p:nvSpPr>
        <p:spPr>
          <a:xfrm>
            <a:off x="315913" y="1463143"/>
            <a:ext cx="11420475" cy="4874549"/>
          </a:xfrm>
        </p:spPr>
        <p:txBody>
          <a:bodyPr/>
          <a:lstStyle/>
          <a:p>
            <a:r>
              <a:rPr lang="en-US" b="1" dirty="0">
                <a:solidFill>
                  <a:schemeClr val="accent1"/>
                </a:solidFill>
              </a:rPr>
              <a:t>OHA will release sub-regulatory guidance with suggested language for prescreening notifications.</a:t>
            </a:r>
          </a:p>
          <a:p>
            <a:r>
              <a:rPr lang="en-US" dirty="0"/>
              <a:t>The notification must clearly state the outcome of the prescreening in plain language for one of the following outcomes: </a:t>
            </a:r>
          </a:p>
          <a:p>
            <a:pPr marL="457200" indent="-457200">
              <a:buFont typeface="+mj-lt"/>
              <a:buAutoNum type="arabicPeriod"/>
            </a:pPr>
            <a:r>
              <a:rPr lang="en-US" dirty="0"/>
              <a:t>Presumptively eligible for full financial assistance;</a:t>
            </a:r>
          </a:p>
          <a:p>
            <a:pPr marL="457200" indent="-457200">
              <a:buFont typeface="+mj-lt"/>
              <a:buAutoNum type="arabicPeriod"/>
            </a:pPr>
            <a:r>
              <a:rPr lang="en-US" dirty="0"/>
              <a:t>Presumptively eligible for partial financial assistance;</a:t>
            </a:r>
          </a:p>
          <a:p>
            <a:pPr marL="457200" indent="-457200">
              <a:buFont typeface="+mj-lt"/>
              <a:buAutoNum type="arabicPeriod"/>
            </a:pPr>
            <a:r>
              <a:rPr lang="en-US" dirty="0"/>
              <a:t>Not presumptively eligible for financial assistance; or</a:t>
            </a:r>
          </a:p>
          <a:p>
            <a:pPr marL="457200" indent="-457200">
              <a:buFont typeface="+mj-lt"/>
              <a:buAutoNum type="arabicPeriod"/>
            </a:pPr>
            <a:r>
              <a:rPr lang="en-US" dirty="0"/>
              <a:t>Unable to determine presumptive eligibility status. </a:t>
            </a:r>
          </a:p>
        </p:txBody>
      </p:sp>
      <p:sp>
        <p:nvSpPr>
          <p:cNvPr id="6" name="TextBox 5">
            <a:extLst>
              <a:ext uri="{FF2B5EF4-FFF2-40B4-BE49-F238E27FC236}">
                <a16:creationId xmlns:a16="http://schemas.microsoft.com/office/drawing/2014/main" id="{CBDFD3FF-2B20-17B2-EDD3-EBC1466D8D51}"/>
              </a:ext>
            </a:extLst>
          </p:cNvPr>
          <p:cNvSpPr txBox="1">
            <a:spLocks noChangeArrowheads="1"/>
          </p:cNvSpPr>
          <p:nvPr/>
        </p:nvSpPr>
        <p:spPr bwMode="auto">
          <a:xfrm>
            <a:off x="195264" y="323291"/>
            <a:ext cx="11420475" cy="830997"/>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Notices need to be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clear</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plain language</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 and provide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specific</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 and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actionable</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 information</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2458144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93996D-3200-5B4F-867B-6BDE0E960695}"/>
              </a:ext>
            </a:extLst>
          </p:cNvPr>
          <p:cNvSpPr>
            <a:spLocks noGrp="1"/>
          </p:cNvSpPr>
          <p:nvPr>
            <p:ph idx="1"/>
          </p:nvPr>
        </p:nvSpPr>
        <p:spPr>
          <a:xfrm>
            <a:off x="609600" y="1744131"/>
            <a:ext cx="10972800" cy="3069169"/>
          </a:xfrm>
        </p:spPr>
        <p:txBody>
          <a:bodyPr/>
          <a:lstStyle/>
          <a:p>
            <a:pPr marL="457200" indent="-457200">
              <a:buFont typeface="Wingdings" panose="05000000000000000000" pitchFamily="2" charset="2"/>
              <a:buChar char="ü"/>
            </a:pPr>
            <a:r>
              <a:rPr lang="en-US" sz="2400" dirty="0"/>
              <a:t>That the patient may apply for further financial assistance</a:t>
            </a:r>
          </a:p>
          <a:p>
            <a:pPr marL="457200" indent="-457200">
              <a:buFont typeface="Wingdings" panose="05000000000000000000" pitchFamily="2" charset="2"/>
              <a:buChar char="ü"/>
            </a:pPr>
            <a:r>
              <a:rPr lang="en-US" sz="2400" dirty="0"/>
              <a:t>How a patient may request and receive a financial assistance application and assistance in completing it</a:t>
            </a:r>
          </a:p>
          <a:p>
            <a:pPr marL="457200" indent="-457200">
              <a:buFont typeface="Wingdings" panose="05000000000000000000" pitchFamily="2" charset="2"/>
              <a:buChar char="ü"/>
            </a:pPr>
            <a:r>
              <a:rPr lang="en-US" sz="2400" dirty="0"/>
              <a:t>That the patient is eligible to apply for financial assistance for at least 240 days following the first billing statement or 12 months after the patient pays for services, or any additional time period beyond these minimums that the hospital financial assistance policies specify. </a:t>
            </a:r>
          </a:p>
        </p:txBody>
      </p:sp>
      <p:sp>
        <p:nvSpPr>
          <p:cNvPr id="6" name="TextBox 5">
            <a:extLst>
              <a:ext uri="{FF2B5EF4-FFF2-40B4-BE49-F238E27FC236}">
                <a16:creationId xmlns:a16="http://schemas.microsoft.com/office/drawing/2014/main" id="{B4DAACC0-142A-9C8D-AC60-629D02E5E318}"/>
              </a:ext>
            </a:extLst>
          </p:cNvPr>
          <p:cNvSpPr txBox="1">
            <a:spLocks noChangeArrowheads="1"/>
          </p:cNvSpPr>
          <p:nvPr/>
        </p:nvSpPr>
        <p:spPr bwMode="auto">
          <a:xfrm>
            <a:off x="239714" y="319791"/>
            <a:ext cx="11420475" cy="1200329"/>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Any notice for presumptive eligibility for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less than full reduction of patient costs</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 must include information on how to apply for </a:t>
            </a:r>
            <a:r>
              <a:rPr kumimoji="0" lang="en-US" sz="2400" b="1" i="0" u="none" strike="noStrike" kern="1200" cap="none" spc="0" normalizeH="0" baseline="0" noProof="0" dirty="0">
                <a:ln>
                  <a:noFill/>
                </a:ln>
                <a:solidFill>
                  <a:schemeClr val="accent1"/>
                </a:solidFill>
                <a:effectLst/>
                <a:uLnTx/>
                <a:uFillTx/>
                <a:latin typeface="Arial" panose="020B0604020202020204"/>
                <a:ea typeface="+mn-ea"/>
                <a:cs typeface="+mn-cs"/>
              </a:rPr>
              <a:t>additional financial assistance</a:t>
            </a:r>
            <a:endParaRPr lang="en-US" altLang="en-US" sz="2800" b="1" kern="0" dirty="0">
              <a:solidFill>
                <a:schemeClr val="accent1"/>
              </a:solidFill>
              <a:latin typeface="Arial Narrow" panose="020B0606020202030204" pitchFamily="34" charset="0"/>
              <a:cs typeface="Calibri Light" panose="020F0302020204030204" pitchFamily="34" charset="0"/>
            </a:endParaRPr>
          </a:p>
        </p:txBody>
      </p:sp>
      <p:sp>
        <p:nvSpPr>
          <p:cNvPr id="7" name="TextBox 6">
            <a:extLst>
              <a:ext uri="{FF2B5EF4-FFF2-40B4-BE49-F238E27FC236}">
                <a16:creationId xmlns:a16="http://schemas.microsoft.com/office/drawing/2014/main" id="{E7E4F930-A3F3-124A-214F-1D4E1FBFAF46}"/>
              </a:ext>
            </a:extLst>
          </p:cNvPr>
          <p:cNvSpPr txBox="1">
            <a:spLocks noChangeArrowheads="1"/>
          </p:cNvSpPr>
          <p:nvPr/>
        </p:nvSpPr>
        <p:spPr bwMode="auto">
          <a:xfrm>
            <a:off x="322264" y="5247907"/>
            <a:ext cx="11420475" cy="83099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Provide specific, direct phone numbers, email addresses, and web links whenever possible. Avoid general numbers, inboxes and websites.</a:t>
            </a:r>
            <a:endParaRPr lang="en-US" altLang="en-US" sz="2800" b="1" kern="0" dirty="0">
              <a:solidFill>
                <a:schemeClr val="accent1"/>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188094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4C17F9B-0686-4735-9DB0-7D729D1D9302}"/>
              </a:ext>
            </a:extLst>
          </p:cNvPr>
          <p:cNvSpPr>
            <a:spLocks noGrp="1"/>
          </p:cNvSpPr>
          <p:nvPr>
            <p:ph type="body" sz="quarter" idx="10"/>
          </p:nvPr>
        </p:nvSpPr>
        <p:spPr/>
        <p:txBody>
          <a:bodyPr/>
          <a:lstStyle/>
          <a:p>
            <a:r>
              <a:rPr lang="en-US" dirty="0"/>
              <a:t>Effective January 1, 2025</a:t>
            </a:r>
          </a:p>
        </p:txBody>
      </p:sp>
      <p:sp>
        <p:nvSpPr>
          <p:cNvPr id="3" name="Text Placeholder 2">
            <a:extLst>
              <a:ext uri="{FF2B5EF4-FFF2-40B4-BE49-F238E27FC236}">
                <a16:creationId xmlns:a16="http://schemas.microsoft.com/office/drawing/2014/main" id="{A0E16A3E-B210-2B00-BC40-4E3B7C0FCF82}"/>
              </a:ext>
            </a:extLst>
          </p:cNvPr>
          <p:cNvSpPr>
            <a:spLocks noGrp="1"/>
          </p:cNvSpPr>
          <p:nvPr>
            <p:ph type="body" sz="quarter" idx="11"/>
          </p:nvPr>
        </p:nvSpPr>
        <p:spPr/>
        <p:txBody>
          <a:bodyPr/>
          <a:lstStyle/>
          <a:p>
            <a:r>
              <a:rPr lang="en-US" dirty="0"/>
              <a:t>Appeals Process</a:t>
            </a:r>
          </a:p>
        </p:txBody>
      </p:sp>
    </p:spTree>
    <p:extLst>
      <p:ext uri="{BB962C8B-B14F-4D97-AF65-F5344CB8AC3E}">
        <p14:creationId xmlns:p14="http://schemas.microsoft.com/office/powerpoint/2010/main" val="187400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4466EA-4276-DDF3-BA4E-B4E89F8B028A}"/>
              </a:ext>
            </a:extLst>
          </p:cNvPr>
          <p:cNvSpPr>
            <a:spLocks noGrp="1"/>
          </p:cNvSpPr>
          <p:nvPr>
            <p:ph idx="1"/>
          </p:nvPr>
        </p:nvSpPr>
        <p:spPr>
          <a:xfrm>
            <a:off x="676122" y="2271859"/>
            <a:ext cx="10972800" cy="3524103"/>
          </a:xfrm>
        </p:spPr>
        <p:txBody>
          <a:bodyPr/>
          <a:lstStyle/>
          <a:p>
            <a:r>
              <a:rPr lang="en-US" dirty="0"/>
              <a:t>OHA established rules for appeals in </a:t>
            </a:r>
            <a:r>
              <a:rPr lang="en-US" b="1" dirty="0">
                <a:solidFill>
                  <a:schemeClr val="accent6"/>
                </a:solidFill>
              </a:rPr>
              <a:t>OAR 409-023-0125.</a:t>
            </a:r>
          </a:p>
          <a:p>
            <a:r>
              <a:rPr lang="en-US" dirty="0"/>
              <a:t>Hospitals must have a process to allow patients to </a:t>
            </a:r>
            <a:r>
              <a:rPr lang="en-US" b="1" dirty="0">
                <a:solidFill>
                  <a:srgbClr val="1F497D"/>
                </a:solidFill>
              </a:rPr>
              <a:t>correct deficiencies </a:t>
            </a:r>
            <a:r>
              <a:rPr lang="en-US" dirty="0"/>
              <a:t>in an application and to </a:t>
            </a:r>
            <a:r>
              <a:rPr lang="en-US" b="1" dirty="0">
                <a:solidFill>
                  <a:srgbClr val="1F497D"/>
                </a:solidFill>
              </a:rPr>
              <a:t>appeal a denial </a:t>
            </a:r>
            <a:r>
              <a:rPr lang="en-US" dirty="0"/>
              <a:t>for financial assistance. </a:t>
            </a:r>
          </a:p>
          <a:p>
            <a:r>
              <a:rPr lang="en-US" b="1" dirty="0">
                <a:solidFill>
                  <a:schemeClr val="accent6"/>
                </a:solidFill>
              </a:rPr>
              <a:t>The appeals process does not apply to prescreening determinations. </a:t>
            </a:r>
            <a:r>
              <a:rPr lang="en-US" dirty="0"/>
              <a:t>A patient denied presumptive eligibility may apply for financial assistance and is still entitled to appeal any denials of that application. </a:t>
            </a:r>
            <a:endParaRPr lang="en-US" b="1" dirty="0">
              <a:solidFill>
                <a:schemeClr val="accent6"/>
              </a:solidFill>
            </a:endParaRPr>
          </a:p>
          <a:p>
            <a:endParaRPr lang="en-US" dirty="0"/>
          </a:p>
        </p:txBody>
      </p:sp>
      <p:sp>
        <p:nvSpPr>
          <p:cNvPr id="3" name="Title 2">
            <a:extLst>
              <a:ext uri="{FF2B5EF4-FFF2-40B4-BE49-F238E27FC236}">
                <a16:creationId xmlns:a16="http://schemas.microsoft.com/office/drawing/2014/main" id="{4522565D-5F8A-CA9E-0093-E2E204EA96C6}"/>
              </a:ext>
            </a:extLst>
          </p:cNvPr>
          <p:cNvSpPr>
            <a:spLocks noGrp="1"/>
          </p:cNvSpPr>
          <p:nvPr>
            <p:ph type="title"/>
          </p:nvPr>
        </p:nvSpPr>
        <p:spPr>
          <a:xfrm>
            <a:off x="150293" y="92480"/>
            <a:ext cx="10972800" cy="1143000"/>
          </a:xfrm>
        </p:spPr>
        <p:txBody>
          <a:bodyPr/>
          <a:lstStyle/>
          <a:p>
            <a:r>
              <a:rPr lang="en-US" dirty="0"/>
              <a:t>Appeals process overview</a:t>
            </a:r>
          </a:p>
        </p:txBody>
      </p:sp>
      <p:sp>
        <p:nvSpPr>
          <p:cNvPr id="5" name="Scroll: Horizontal 4">
            <a:extLst>
              <a:ext uri="{FF2B5EF4-FFF2-40B4-BE49-F238E27FC236}">
                <a16:creationId xmlns:a16="http://schemas.microsoft.com/office/drawing/2014/main" id="{D6A04531-4588-018C-DF46-07294D74E5B1}"/>
              </a:ext>
            </a:extLst>
          </p:cNvPr>
          <p:cNvSpPr/>
          <p:nvPr/>
        </p:nvSpPr>
        <p:spPr>
          <a:xfrm>
            <a:off x="723746" y="1095374"/>
            <a:ext cx="10615766" cy="1142999"/>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dirty="0">
                <a:solidFill>
                  <a:srgbClr val="000000"/>
                </a:solidFill>
                <a:effectLst/>
                <a:latin typeface="Times New Roman" panose="02020603050405020304" pitchFamily="18" charset="0"/>
              </a:rPr>
              <a:t>“(8)(a) A hospital must have a written process that is in plain English, and in other languages</a:t>
            </a:r>
          </a:p>
          <a:p>
            <a:pPr algn="ctr"/>
            <a:r>
              <a:rPr lang="en-US" b="1" i="0" dirty="0">
                <a:solidFill>
                  <a:srgbClr val="000000"/>
                </a:solidFill>
                <a:effectLst/>
                <a:latin typeface="Times New Roman" panose="02020603050405020304" pitchFamily="18" charset="0"/>
              </a:rPr>
              <a:t>as required by law, for a patient to appeal a hospital’s denial of financial assistance,</a:t>
            </a:r>
          </a:p>
          <a:p>
            <a:pPr algn="ctr"/>
            <a:r>
              <a:rPr lang="en-US" b="1" i="0" dirty="0">
                <a:solidFill>
                  <a:srgbClr val="000000"/>
                </a:solidFill>
                <a:effectLst/>
                <a:latin typeface="Times New Roman" panose="02020603050405020304" pitchFamily="18" charset="0"/>
              </a:rPr>
              <a:t>in whole or in part…”</a:t>
            </a:r>
            <a:endParaRPr lang="en-US" b="1" dirty="0"/>
          </a:p>
        </p:txBody>
      </p:sp>
    </p:spTree>
    <p:extLst>
      <p:ext uri="{BB962C8B-B14F-4D97-AF65-F5344CB8AC3E}">
        <p14:creationId xmlns:p14="http://schemas.microsoft.com/office/powerpoint/2010/main" val="1597340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91A070D-AED8-A5DF-AE56-EAB495BCCE49}"/>
              </a:ext>
            </a:extLst>
          </p:cNvPr>
          <p:cNvSpPr/>
          <p:nvPr/>
        </p:nvSpPr>
        <p:spPr>
          <a:xfrm>
            <a:off x="581025" y="2773360"/>
            <a:ext cx="1612900" cy="65564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Send notice</a:t>
            </a:r>
          </a:p>
        </p:txBody>
      </p:sp>
      <p:sp>
        <p:nvSpPr>
          <p:cNvPr id="6" name="Rectangle 5">
            <a:extLst>
              <a:ext uri="{FF2B5EF4-FFF2-40B4-BE49-F238E27FC236}">
                <a16:creationId xmlns:a16="http://schemas.microsoft.com/office/drawing/2014/main" id="{ECE89DFB-280D-A05F-DA94-98F189E50C2F}"/>
              </a:ext>
            </a:extLst>
          </p:cNvPr>
          <p:cNvSpPr/>
          <p:nvPr/>
        </p:nvSpPr>
        <p:spPr>
          <a:xfrm>
            <a:off x="581025" y="501650"/>
            <a:ext cx="1657350" cy="136525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application complete?</a:t>
            </a:r>
          </a:p>
        </p:txBody>
      </p:sp>
      <p:sp>
        <p:nvSpPr>
          <p:cNvPr id="7" name="Rectangle 6">
            <a:extLst>
              <a:ext uri="{FF2B5EF4-FFF2-40B4-BE49-F238E27FC236}">
                <a16:creationId xmlns:a16="http://schemas.microsoft.com/office/drawing/2014/main" id="{C2DA47A7-7B6F-7540-AE78-B094F9E41F35}"/>
              </a:ext>
            </a:extLst>
          </p:cNvPr>
          <p:cNvSpPr/>
          <p:nvPr/>
        </p:nvSpPr>
        <p:spPr>
          <a:xfrm>
            <a:off x="3362325" y="501650"/>
            <a:ext cx="1657350" cy="136525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Evaluate application</a:t>
            </a:r>
          </a:p>
        </p:txBody>
      </p:sp>
      <p:sp>
        <p:nvSpPr>
          <p:cNvPr id="8" name="Rectangle 7">
            <a:extLst>
              <a:ext uri="{FF2B5EF4-FFF2-40B4-BE49-F238E27FC236}">
                <a16:creationId xmlns:a16="http://schemas.microsoft.com/office/drawing/2014/main" id="{6A98DC2D-6445-EA86-15D1-6E608D66293F}"/>
              </a:ext>
            </a:extLst>
          </p:cNvPr>
          <p:cNvSpPr/>
          <p:nvPr/>
        </p:nvSpPr>
        <p:spPr>
          <a:xfrm>
            <a:off x="5559427" y="3752844"/>
            <a:ext cx="1612900" cy="1501775"/>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 appeals</a:t>
            </a:r>
          </a:p>
        </p:txBody>
      </p:sp>
      <p:sp>
        <p:nvSpPr>
          <p:cNvPr id="9" name="Rectangle 8">
            <a:extLst>
              <a:ext uri="{FF2B5EF4-FFF2-40B4-BE49-F238E27FC236}">
                <a16:creationId xmlns:a16="http://schemas.microsoft.com/office/drawing/2014/main" id="{782FF340-38CE-F539-0FE4-A1117167F4F5}"/>
              </a:ext>
            </a:extLst>
          </p:cNvPr>
          <p:cNvSpPr/>
          <p:nvPr/>
        </p:nvSpPr>
        <p:spPr>
          <a:xfrm>
            <a:off x="581025" y="3752843"/>
            <a:ext cx="1612107" cy="1501775"/>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 corrects application</a:t>
            </a:r>
          </a:p>
        </p:txBody>
      </p:sp>
      <p:sp>
        <p:nvSpPr>
          <p:cNvPr id="20" name="Rectangle 19">
            <a:extLst>
              <a:ext uri="{FF2B5EF4-FFF2-40B4-BE49-F238E27FC236}">
                <a16:creationId xmlns:a16="http://schemas.microsoft.com/office/drawing/2014/main" id="{360F3FAC-A73A-8044-38B5-15080366C307}"/>
              </a:ext>
            </a:extLst>
          </p:cNvPr>
          <p:cNvSpPr/>
          <p:nvPr/>
        </p:nvSpPr>
        <p:spPr>
          <a:xfrm>
            <a:off x="8604251" y="2573334"/>
            <a:ext cx="2787649" cy="1501775"/>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Hospital reviews appeal</a:t>
            </a:r>
          </a:p>
        </p:txBody>
      </p:sp>
      <p:sp>
        <p:nvSpPr>
          <p:cNvPr id="23" name="Rectangle 22">
            <a:extLst>
              <a:ext uri="{FF2B5EF4-FFF2-40B4-BE49-F238E27FC236}">
                <a16:creationId xmlns:a16="http://schemas.microsoft.com/office/drawing/2014/main" id="{5C0E6155-1C9D-765B-07C2-0163F9B29CA5}"/>
              </a:ext>
            </a:extLst>
          </p:cNvPr>
          <p:cNvSpPr/>
          <p:nvPr/>
        </p:nvSpPr>
        <p:spPr>
          <a:xfrm>
            <a:off x="5514977" y="501650"/>
            <a:ext cx="1657350" cy="136525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patient cost adjustment 100%</a:t>
            </a:r>
          </a:p>
        </p:txBody>
      </p:sp>
      <p:sp>
        <p:nvSpPr>
          <p:cNvPr id="24" name="Rectangle 23">
            <a:extLst>
              <a:ext uri="{FF2B5EF4-FFF2-40B4-BE49-F238E27FC236}">
                <a16:creationId xmlns:a16="http://schemas.microsoft.com/office/drawing/2014/main" id="{DAEBE1D1-D9F9-28C2-83F9-97DC8BA83C73}"/>
              </a:ext>
            </a:extLst>
          </p:cNvPr>
          <p:cNvSpPr/>
          <p:nvPr/>
        </p:nvSpPr>
        <p:spPr>
          <a:xfrm>
            <a:off x="8604251" y="501650"/>
            <a:ext cx="2787650" cy="1365250"/>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Provide appropriate cost adjustment</a:t>
            </a:r>
          </a:p>
        </p:txBody>
      </p:sp>
      <p:sp>
        <p:nvSpPr>
          <p:cNvPr id="28" name="Rectangle 27">
            <a:extLst>
              <a:ext uri="{FF2B5EF4-FFF2-40B4-BE49-F238E27FC236}">
                <a16:creationId xmlns:a16="http://schemas.microsoft.com/office/drawing/2014/main" id="{B98C1C28-ECA7-0DD7-F1E8-76553A9FABD2}"/>
              </a:ext>
            </a:extLst>
          </p:cNvPr>
          <p:cNvSpPr/>
          <p:nvPr/>
        </p:nvSpPr>
        <p:spPr>
          <a:xfrm>
            <a:off x="1135062" y="2089148"/>
            <a:ext cx="549275" cy="473074"/>
          </a:xfrm>
          <a:prstGeom prst="rect">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a:t>
            </a:r>
          </a:p>
        </p:txBody>
      </p:sp>
      <p:sp>
        <p:nvSpPr>
          <p:cNvPr id="32" name="Rectangle 31">
            <a:extLst>
              <a:ext uri="{FF2B5EF4-FFF2-40B4-BE49-F238E27FC236}">
                <a16:creationId xmlns:a16="http://schemas.microsoft.com/office/drawing/2014/main" id="{2EE645A9-8D4C-3410-B215-69FA02DADC0C}"/>
              </a:ext>
            </a:extLst>
          </p:cNvPr>
          <p:cNvSpPr/>
          <p:nvPr/>
        </p:nvSpPr>
        <p:spPr>
          <a:xfrm>
            <a:off x="2501899" y="947738"/>
            <a:ext cx="660401" cy="473074"/>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Yes</a:t>
            </a:r>
          </a:p>
        </p:txBody>
      </p:sp>
      <p:sp>
        <p:nvSpPr>
          <p:cNvPr id="33" name="Rectangle 32">
            <a:extLst>
              <a:ext uri="{FF2B5EF4-FFF2-40B4-BE49-F238E27FC236}">
                <a16:creationId xmlns:a16="http://schemas.microsoft.com/office/drawing/2014/main" id="{0657071B-A6A7-8F27-3643-F983B7048D69}"/>
              </a:ext>
            </a:extLst>
          </p:cNvPr>
          <p:cNvSpPr/>
          <p:nvPr/>
        </p:nvSpPr>
        <p:spPr>
          <a:xfrm>
            <a:off x="6069012" y="2089148"/>
            <a:ext cx="549275" cy="473074"/>
          </a:xfrm>
          <a:prstGeom prst="rect">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a:t>
            </a:r>
          </a:p>
        </p:txBody>
      </p:sp>
      <p:sp>
        <p:nvSpPr>
          <p:cNvPr id="34" name="Rectangle 33">
            <a:extLst>
              <a:ext uri="{FF2B5EF4-FFF2-40B4-BE49-F238E27FC236}">
                <a16:creationId xmlns:a16="http://schemas.microsoft.com/office/drawing/2014/main" id="{686DF2C0-7415-755F-197D-D4883FFFF78B}"/>
              </a:ext>
            </a:extLst>
          </p:cNvPr>
          <p:cNvSpPr/>
          <p:nvPr/>
        </p:nvSpPr>
        <p:spPr>
          <a:xfrm>
            <a:off x="7505699" y="947738"/>
            <a:ext cx="660401" cy="473074"/>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Yes</a:t>
            </a:r>
          </a:p>
        </p:txBody>
      </p:sp>
      <p:sp>
        <p:nvSpPr>
          <p:cNvPr id="35" name="Rectangle 34">
            <a:extLst>
              <a:ext uri="{FF2B5EF4-FFF2-40B4-BE49-F238E27FC236}">
                <a16:creationId xmlns:a16="http://schemas.microsoft.com/office/drawing/2014/main" id="{4E292260-48A5-E59E-AA7A-0E31DD7A84D3}"/>
              </a:ext>
            </a:extLst>
          </p:cNvPr>
          <p:cNvSpPr/>
          <p:nvPr/>
        </p:nvSpPr>
        <p:spPr>
          <a:xfrm>
            <a:off x="2386012" y="3941756"/>
            <a:ext cx="660401" cy="473074"/>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Yes</a:t>
            </a:r>
          </a:p>
        </p:txBody>
      </p:sp>
      <p:cxnSp>
        <p:nvCxnSpPr>
          <p:cNvPr id="41" name="Connector: Elbow 40">
            <a:extLst>
              <a:ext uri="{FF2B5EF4-FFF2-40B4-BE49-F238E27FC236}">
                <a16:creationId xmlns:a16="http://schemas.microsoft.com/office/drawing/2014/main" id="{D2D75D0E-3588-D06E-AE0D-D29A711ACD01}"/>
              </a:ext>
            </a:extLst>
          </p:cNvPr>
          <p:cNvCxnSpPr>
            <a:stCxn id="35" idx="3"/>
            <a:endCxn id="7" idx="2"/>
          </p:cNvCxnSpPr>
          <p:nvPr/>
        </p:nvCxnSpPr>
        <p:spPr>
          <a:xfrm flipV="1">
            <a:off x="3046413" y="1866900"/>
            <a:ext cx="1144587" cy="2311393"/>
          </a:xfrm>
          <a:prstGeom prst="bentConnector2">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8B3B04A-0699-19E9-AEA5-E066C7571A5B}"/>
              </a:ext>
            </a:extLst>
          </p:cNvPr>
          <p:cNvCxnSpPr>
            <a:stCxn id="7" idx="3"/>
            <a:endCxn id="23" idx="1"/>
          </p:cNvCxnSpPr>
          <p:nvPr/>
        </p:nvCxnSpPr>
        <p:spPr>
          <a:xfrm>
            <a:off x="5019675" y="1184275"/>
            <a:ext cx="495302"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82900C43-657B-ACEE-4343-561F89DC3BE4}"/>
              </a:ext>
            </a:extLst>
          </p:cNvPr>
          <p:cNvSpPr/>
          <p:nvPr/>
        </p:nvSpPr>
        <p:spPr>
          <a:xfrm>
            <a:off x="2386012" y="4624382"/>
            <a:ext cx="549275" cy="473074"/>
          </a:xfrm>
          <a:prstGeom prst="rect">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a:t>
            </a:r>
          </a:p>
        </p:txBody>
      </p:sp>
      <p:sp>
        <p:nvSpPr>
          <p:cNvPr id="49" name="Rectangle 48">
            <a:extLst>
              <a:ext uri="{FF2B5EF4-FFF2-40B4-BE49-F238E27FC236}">
                <a16:creationId xmlns:a16="http://schemas.microsoft.com/office/drawing/2014/main" id="{6D519606-4B95-0F86-EABD-C6CAAA977ADF}"/>
              </a:ext>
            </a:extLst>
          </p:cNvPr>
          <p:cNvSpPr/>
          <p:nvPr/>
        </p:nvSpPr>
        <p:spPr>
          <a:xfrm>
            <a:off x="5559425" y="2754307"/>
            <a:ext cx="1612901" cy="65564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Send notice</a:t>
            </a:r>
          </a:p>
        </p:txBody>
      </p:sp>
      <p:sp>
        <p:nvSpPr>
          <p:cNvPr id="50" name="Rectangle 49">
            <a:extLst>
              <a:ext uri="{FF2B5EF4-FFF2-40B4-BE49-F238E27FC236}">
                <a16:creationId xmlns:a16="http://schemas.microsoft.com/office/drawing/2014/main" id="{3C8EF8DF-481F-6222-A0D9-B011BE68C250}"/>
              </a:ext>
            </a:extLst>
          </p:cNvPr>
          <p:cNvSpPr/>
          <p:nvPr/>
        </p:nvSpPr>
        <p:spPr>
          <a:xfrm>
            <a:off x="8604251" y="4781543"/>
            <a:ext cx="2787649" cy="13652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Proceed with original decision</a:t>
            </a:r>
          </a:p>
        </p:txBody>
      </p:sp>
      <p:cxnSp>
        <p:nvCxnSpPr>
          <p:cNvPr id="52" name="Connector: Elbow 51">
            <a:extLst>
              <a:ext uri="{FF2B5EF4-FFF2-40B4-BE49-F238E27FC236}">
                <a16:creationId xmlns:a16="http://schemas.microsoft.com/office/drawing/2014/main" id="{0C96D382-8BF5-801F-5A02-AA12D244CCB0}"/>
              </a:ext>
            </a:extLst>
          </p:cNvPr>
          <p:cNvCxnSpPr>
            <a:stCxn id="48" idx="2"/>
            <a:endCxn id="50" idx="1"/>
          </p:cNvCxnSpPr>
          <p:nvPr/>
        </p:nvCxnSpPr>
        <p:spPr>
          <a:xfrm rot="16200000" flipH="1">
            <a:off x="5449094" y="2309011"/>
            <a:ext cx="366712" cy="5943601"/>
          </a:xfrm>
          <a:prstGeom prst="bentConnector2">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E8F33D5E-6915-F2F8-DC43-298A7E314ED6}"/>
              </a:ext>
            </a:extLst>
          </p:cNvPr>
          <p:cNvCxnSpPr>
            <a:stCxn id="20" idx="0"/>
            <a:endCxn id="24" idx="2"/>
          </p:cNvCxnSpPr>
          <p:nvPr/>
        </p:nvCxnSpPr>
        <p:spPr>
          <a:xfrm flipV="1">
            <a:off x="9998076" y="1866900"/>
            <a:ext cx="0" cy="706434"/>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7D6A1569-8425-45F9-1ECD-A8390CF3C68B}"/>
              </a:ext>
            </a:extLst>
          </p:cNvPr>
          <p:cNvCxnSpPr>
            <a:stCxn id="20" idx="2"/>
            <a:endCxn id="50" idx="0"/>
          </p:cNvCxnSpPr>
          <p:nvPr/>
        </p:nvCxnSpPr>
        <p:spPr>
          <a:xfrm>
            <a:off x="9998076" y="4075109"/>
            <a:ext cx="0" cy="706434"/>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7CD4D895-7543-B3B9-CB47-6C38F1BF3586}"/>
              </a:ext>
            </a:extLst>
          </p:cNvPr>
          <p:cNvCxnSpPr>
            <a:cxnSpLocks/>
            <a:stCxn id="5" idx="2"/>
            <a:endCxn id="9" idx="0"/>
          </p:cNvCxnSpPr>
          <p:nvPr/>
        </p:nvCxnSpPr>
        <p:spPr>
          <a:xfrm flipH="1">
            <a:off x="1387079" y="3429000"/>
            <a:ext cx="396" cy="323843"/>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41CCB9AD-08B1-8C47-2A17-23E64B8CA570}"/>
              </a:ext>
            </a:extLst>
          </p:cNvPr>
          <p:cNvCxnSpPr>
            <a:stCxn id="6" idx="3"/>
            <a:endCxn id="32" idx="1"/>
          </p:cNvCxnSpPr>
          <p:nvPr/>
        </p:nvCxnSpPr>
        <p:spPr>
          <a:xfrm>
            <a:off x="2238375" y="1184275"/>
            <a:ext cx="263524"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D694CDB2-0570-6128-29A4-396181F51EE7}"/>
              </a:ext>
            </a:extLst>
          </p:cNvPr>
          <p:cNvCxnSpPr>
            <a:stCxn id="32" idx="3"/>
            <a:endCxn id="7" idx="1"/>
          </p:cNvCxnSpPr>
          <p:nvPr/>
        </p:nvCxnSpPr>
        <p:spPr>
          <a:xfrm>
            <a:off x="3162300" y="1184275"/>
            <a:ext cx="200025"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7EC78C1-7FE5-C6E6-5CB7-2F53ED9066CD}"/>
              </a:ext>
            </a:extLst>
          </p:cNvPr>
          <p:cNvCxnSpPr>
            <a:stCxn id="6" idx="2"/>
            <a:endCxn id="28" idx="0"/>
          </p:cNvCxnSpPr>
          <p:nvPr/>
        </p:nvCxnSpPr>
        <p:spPr>
          <a:xfrm>
            <a:off x="1409700" y="1866900"/>
            <a:ext cx="0" cy="222248"/>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8846A8A7-2661-7352-59E8-328F6E8868DD}"/>
              </a:ext>
            </a:extLst>
          </p:cNvPr>
          <p:cNvCxnSpPr>
            <a:stCxn id="28" idx="2"/>
            <a:endCxn id="5" idx="0"/>
          </p:cNvCxnSpPr>
          <p:nvPr/>
        </p:nvCxnSpPr>
        <p:spPr>
          <a:xfrm flipH="1">
            <a:off x="1387475" y="2562222"/>
            <a:ext cx="22225" cy="211138"/>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3E294DFF-764B-CE11-9431-3FC7202C250F}"/>
              </a:ext>
            </a:extLst>
          </p:cNvPr>
          <p:cNvCxnSpPr>
            <a:stCxn id="23" idx="2"/>
            <a:endCxn id="33" idx="0"/>
          </p:cNvCxnSpPr>
          <p:nvPr/>
        </p:nvCxnSpPr>
        <p:spPr>
          <a:xfrm flipH="1">
            <a:off x="6343650" y="1866900"/>
            <a:ext cx="2" cy="222248"/>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7FA9E50D-EDC3-A230-F61B-5F249310F59D}"/>
              </a:ext>
            </a:extLst>
          </p:cNvPr>
          <p:cNvCxnSpPr>
            <a:cxnSpLocks/>
            <a:stCxn id="33" idx="2"/>
            <a:endCxn id="49" idx="0"/>
          </p:cNvCxnSpPr>
          <p:nvPr/>
        </p:nvCxnSpPr>
        <p:spPr>
          <a:xfrm>
            <a:off x="6343650" y="2562222"/>
            <a:ext cx="22226" cy="192085"/>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A513CAD-5A04-F73C-C542-3837A56911C9}"/>
              </a:ext>
            </a:extLst>
          </p:cNvPr>
          <p:cNvCxnSpPr>
            <a:cxnSpLocks/>
            <a:stCxn id="49" idx="2"/>
            <a:endCxn id="8" idx="0"/>
          </p:cNvCxnSpPr>
          <p:nvPr/>
        </p:nvCxnSpPr>
        <p:spPr>
          <a:xfrm>
            <a:off x="6365876" y="3409947"/>
            <a:ext cx="1" cy="342897"/>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0B509F0E-69D2-B9EE-7F94-0CD7C4E08FEE}"/>
              </a:ext>
            </a:extLst>
          </p:cNvPr>
          <p:cNvSpPr/>
          <p:nvPr/>
        </p:nvSpPr>
        <p:spPr>
          <a:xfrm>
            <a:off x="7313612" y="3941756"/>
            <a:ext cx="660401" cy="473074"/>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Yes</a:t>
            </a:r>
          </a:p>
        </p:txBody>
      </p:sp>
      <p:sp>
        <p:nvSpPr>
          <p:cNvPr id="88" name="Rectangle 87">
            <a:extLst>
              <a:ext uri="{FF2B5EF4-FFF2-40B4-BE49-F238E27FC236}">
                <a16:creationId xmlns:a16="http://schemas.microsoft.com/office/drawing/2014/main" id="{7BE5D33B-9C3D-26BE-88C0-07B1EC5B95A7}"/>
              </a:ext>
            </a:extLst>
          </p:cNvPr>
          <p:cNvSpPr/>
          <p:nvPr/>
        </p:nvSpPr>
        <p:spPr>
          <a:xfrm>
            <a:off x="7339013" y="4624382"/>
            <a:ext cx="549275" cy="473074"/>
          </a:xfrm>
          <a:prstGeom prst="rect">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a:t>
            </a:r>
          </a:p>
        </p:txBody>
      </p:sp>
      <p:cxnSp>
        <p:nvCxnSpPr>
          <p:cNvPr id="98" name="Connector: Elbow 97">
            <a:extLst>
              <a:ext uri="{FF2B5EF4-FFF2-40B4-BE49-F238E27FC236}">
                <a16:creationId xmlns:a16="http://schemas.microsoft.com/office/drawing/2014/main" id="{5FF23D40-A83C-E4DA-8468-556543FF4443}"/>
              </a:ext>
            </a:extLst>
          </p:cNvPr>
          <p:cNvCxnSpPr>
            <a:stCxn id="87" idx="3"/>
            <a:endCxn id="20" idx="1"/>
          </p:cNvCxnSpPr>
          <p:nvPr/>
        </p:nvCxnSpPr>
        <p:spPr>
          <a:xfrm flipV="1">
            <a:off x="7974013" y="3324222"/>
            <a:ext cx="630238" cy="854071"/>
          </a:xfrm>
          <a:prstGeom prst="bentConnector3">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B751D384-DFD9-3EB4-8952-B51F8F8C9AC2}"/>
              </a:ext>
            </a:extLst>
          </p:cNvPr>
          <p:cNvCxnSpPr>
            <a:stCxn id="88" idx="3"/>
          </p:cNvCxnSpPr>
          <p:nvPr/>
        </p:nvCxnSpPr>
        <p:spPr>
          <a:xfrm>
            <a:off x="7888288" y="4860919"/>
            <a:ext cx="715963" cy="393699"/>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4B265CD7-94CB-C3AF-3847-6F17A5D86345}"/>
              </a:ext>
            </a:extLst>
          </p:cNvPr>
          <p:cNvCxnSpPr>
            <a:stCxn id="23" idx="3"/>
            <a:endCxn id="34" idx="1"/>
          </p:cNvCxnSpPr>
          <p:nvPr/>
        </p:nvCxnSpPr>
        <p:spPr>
          <a:xfrm>
            <a:off x="7172327" y="1184275"/>
            <a:ext cx="333372"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BEEFB429-0857-56C7-5774-3A4F8CFAC24B}"/>
              </a:ext>
            </a:extLst>
          </p:cNvPr>
          <p:cNvCxnSpPr>
            <a:stCxn id="34" idx="3"/>
            <a:endCxn id="24" idx="1"/>
          </p:cNvCxnSpPr>
          <p:nvPr/>
        </p:nvCxnSpPr>
        <p:spPr>
          <a:xfrm>
            <a:off x="8166100" y="1184275"/>
            <a:ext cx="438151"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10947CED-9375-1F0B-6406-F219AA8D58F4}"/>
              </a:ext>
            </a:extLst>
          </p:cNvPr>
          <p:cNvCxnSpPr>
            <a:cxnSpLocks/>
          </p:cNvCxnSpPr>
          <p:nvPr/>
        </p:nvCxnSpPr>
        <p:spPr>
          <a:xfrm>
            <a:off x="7172326" y="4178293"/>
            <a:ext cx="155577"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4A9A8E67-23F1-C336-AFB0-7950F12A3C7F}"/>
              </a:ext>
            </a:extLst>
          </p:cNvPr>
          <p:cNvCxnSpPr>
            <a:cxnSpLocks/>
          </p:cNvCxnSpPr>
          <p:nvPr/>
        </p:nvCxnSpPr>
        <p:spPr>
          <a:xfrm>
            <a:off x="7183436" y="4860919"/>
            <a:ext cx="155577"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7DBB652-8146-DB7C-614E-FD1FAA61D792}"/>
              </a:ext>
            </a:extLst>
          </p:cNvPr>
          <p:cNvCxnSpPr>
            <a:cxnSpLocks/>
          </p:cNvCxnSpPr>
          <p:nvPr/>
        </p:nvCxnSpPr>
        <p:spPr>
          <a:xfrm>
            <a:off x="2214560" y="4178293"/>
            <a:ext cx="155577"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A3B170C-9626-814A-C871-E205CE4EE441}"/>
              </a:ext>
            </a:extLst>
          </p:cNvPr>
          <p:cNvCxnSpPr>
            <a:cxnSpLocks/>
          </p:cNvCxnSpPr>
          <p:nvPr/>
        </p:nvCxnSpPr>
        <p:spPr>
          <a:xfrm>
            <a:off x="2230435" y="4860919"/>
            <a:ext cx="155577"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127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AA1625-41D1-6603-C010-4313C77CC175}"/>
              </a:ext>
            </a:extLst>
          </p:cNvPr>
          <p:cNvSpPr>
            <a:spLocks noGrp="1"/>
          </p:cNvSpPr>
          <p:nvPr>
            <p:ph idx="1"/>
          </p:nvPr>
        </p:nvSpPr>
        <p:spPr>
          <a:xfrm>
            <a:off x="609600" y="1538850"/>
            <a:ext cx="10972800" cy="3508280"/>
          </a:xfrm>
        </p:spPr>
        <p:txBody>
          <a:bodyPr/>
          <a:lstStyle/>
          <a:p>
            <a:r>
              <a:rPr lang="en-US" dirty="0"/>
              <a:t>A hospital must </a:t>
            </a:r>
            <a:r>
              <a:rPr lang="en-US" b="1" dirty="0">
                <a:solidFill>
                  <a:srgbClr val="1F497D"/>
                </a:solidFill>
              </a:rPr>
              <a:t>send notice within 10 business days </a:t>
            </a:r>
            <a:r>
              <a:rPr lang="en-US" dirty="0"/>
              <a:t>of review that:</a:t>
            </a:r>
          </a:p>
          <a:p>
            <a:pPr marL="342900" indent="-342900">
              <a:buFont typeface="Arial" panose="020B0604020202020204" pitchFamily="34" charset="0"/>
              <a:buChar char="•"/>
            </a:pPr>
            <a:r>
              <a:rPr lang="en-US" dirty="0"/>
              <a:t>Meets plain language standards of ORS 442.614,</a:t>
            </a:r>
          </a:p>
          <a:p>
            <a:pPr marL="342900" indent="-342900">
              <a:buFont typeface="Arial" panose="020B0604020202020204" pitchFamily="34" charset="0"/>
              <a:buChar char="•"/>
            </a:pPr>
            <a:r>
              <a:rPr lang="en-US" dirty="0"/>
              <a:t>May be delivered by mail, email, in person, or through an online patient portal, if the patient is a registered user of the portal,</a:t>
            </a:r>
          </a:p>
          <a:p>
            <a:pPr marL="342900" indent="-342900">
              <a:buFont typeface="Arial" panose="020B0604020202020204" pitchFamily="34" charset="0"/>
              <a:buChar char="•"/>
            </a:pPr>
            <a:r>
              <a:rPr lang="en-US" dirty="0"/>
              <a:t>Must clearly describe if the patient must take corrective action, or if the application has been denied in whole or in part, and</a:t>
            </a:r>
          </a:p>
          <a:p>
            <a:pPr marL="342900" indent="-342900">
              <a:buFont typeface="Arial" panose="020B0604020202020204" pitchFamily="34" charset="0"/>
              <a:buChar char="•"/>
            </a:pPr>
            <a:r>
              <a:rPr lang="en-US" dirty="0"/>
              <a:t>States that the patient may appeal the decision and provide information on how to appeal.</a:t>
            </a:r>
          </a:p>
        </p:txBody>
      </p:sp>
      <p:sp>
        <p:nvSpPr>
          <p:cNvPr id="4" name="Title 3">
            <a:extLst>
              <a:ext uri="{FF2B5EF4-FFF2-40B4-BE49-F238E27FC236}">
                <a16:creationId xmlns:a16="http://schemas.microsoft.com/office/drawing/2014/main" id="{8A0FE941-786B-BA9D-ADC8-611D72AE90F3}"/>
              </a:ext>
            </a:extLst>
          </p:cNvPr>
          <p:cNvSpPr txBox="1">
            <a:spLocks noGrp="1" noChangeArrowheads="1"/>
          </p:cNvSpPr>
          <p:nvPr>
            <p:ph type="title"/>
          </p:nvPr>
        </p:nvSpPr>
        <p:spPr bwMode="auto">
          <a:xfrm>
            <a:off x="609600" y="572348"/>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A hospital must notify a patient </a:t>
            </a:r>
            <a:r>
              <a:rPr kumimoji="0" lang="en-US" sz="2400" b="1" i="0" u="none" strike="noStrike" kern="1200" cap="none" spc="0" normalizeH="0" baseline="0" noProof="0" dirty="0">
                <a:ln>
                  <a:noFill/>
                </a:ln>
                <a:effectLst/>
                <a:uLnTx/>
                <a:uFillTx/>
                <a:latin typeface="Arial" panose="020B0604020202020204"/>
                <a:ea typeface="+mn-ea"/>
                <a:cs typeface="+mn-cs"/>
              </a:rPr>
              <a:t>if their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application is denied </a:t>
            </a:r>
            <a:r>
              <a:rPr kumimoji="0" lang="en-US" sz="2400" b="1" i="0" u="none" strike="noStrike" kern="1200" cap="none" spc="0" normalizeH="0" baseline="0" noProof="0" dirty="0">
                <a:ln>
                  <a:noFill/>
                </a:ln>
                <a:effectLst/>
                <a:uLnTx/>
                <a:uFillTx/>
                <a:latin typeface="Arial" panose="020B0604020202020204"/>
                <a:ea typeface="+mn-ea"/>
                <a:cs typeface="+mn-cs"/>
              </a:rPr>
              <a:t>in whole or in part or if the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application requires corrections</a:t>
            </a:r>
            <a:endParaRPr lang="en-US" altLang="en-US" sz="2800" b="1" kern="0" dirty="0">
              <a:solidFill>
                <a:schemeClr val="accent2"/>
              </a:solidFill>
              <a:latin typeface="Arial Narrow" panose="020B0606020202030204" pitchFamily="34" charset="0"/>
              <a:cs typeface="Calibri Light" panose="020F0302020204030204" pitchFamily="34" charset="0"/>
            </a:endParaRPr>
          </a:p>
        </p:txBody>
      </p:sp>
      <p:sp>
        <p:nvSpPr>
          <p:cNvPr id="5" name="Title 3">
            <a:extLst>
              <a:ext uri="{FF2B5EF4-FFF2-40B4-BE49-F238E27FC236}">
                <a16:creationId xmlns:a16="http://schemas.microsoft.com/office/drawing/2014/main" id="{6AC1067D-9785-AA93-8F70-A4A5FF7852EE}"/>
              </a:ext>
            </a:extLst>
          </p:cNvPr>
          <p:cNvSpPr txBox="1">
            <a:spLocks noChangeArrowheads="1"/>
          </p:cNvSpPr>
          <p:nvPr/>
        </p:nvSpPr>
        <p:spPr bwMode="auto">
          <a:xfrm>
            <a:off x="609600" y="5256399"/>
            <a:ext cx="10972800" cy="867930"/>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lgn="l" defTabSz="914400" rtl="0" eaLnBrk="1" latinLnBrk="0" hangingPunct="1">
              <a:lnSpc>
                <a:spcPct val="90000"/>
              </a:lnSpc>
              <a:spcBef>
                <a:spcPct val="0"/>
              </a:spcBef>
              <a:buNone/>
              <a:defRPr sz="2400" b="1" kern="1200">
                <a:solidFill>
                  <a:schemeClr val="tx1"/>
                </a:solidFill>
                <a:latin typeface="Times" panose="02020603050405020304" pitchFamily="18" charset="0"/>
                <a:ea typeface="+mj-ea"/>
                <a:cs typeface="+mj-cs"/>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ts val="600"/>
              </a:spcBef>
              <a:spcAft>
                <a:spcPts val="600"/>
              </a:spcAft>
              <a:defRPr/>
            </a:pPr>
            <a:r>
              <a:rPr lang="en-US" altLang="en-US" sz="2800" kern="0" dirty="0">
                <a:solidFill>
                  <a:srgbClr val="646464"/>
                </a:solidFill>
                <a:latin typeface="Arial" panose="020B0604020202020204"/>
                <a:ea typeface="+mn-ea"/>
                <a:cs typeface="+mn-cs"/>
              </a:rPr>
              <a:t>Any financial assistance adjustment for </a:t>
            </a:r>
            <a:r>
              <a:rPr lang="en-US" altLang="en-US" sz="2800" kern="0" dirty="0">
                <a:solidFill>
                  <a:schemeClr val="accent6"/>
                </a:solidFill>
                <a:latin typeface="Arial" panose="020B0604020202020204"/>
                <a:ea typeface="+mn-ea"/>
                <a:cs typeface="+mn-cs"/>
              </a:rPr>
              <a:t>less than 100% </a:t>
            </a:r>
            <a:r>
              <a:rPr lang="en-US" altLang="en-US" sz="2800" kern="0" dirty="0">
                <a:solidFill>
                  <a:srgbClr val="646464"/>
                </a:solidFill>
                <a:latin typeface="Arial" panose="020B0604020202020204"/>
                <a:ea typeface="+mn-ea"/>
                <a:cs typeface="+mn-cs"/>
              </a:rPr>
              <a:t>reduction of patient costs </a:t>
            </a:r>
            <a:r>
              <a:rPr lang="en-US" altLang="en-US" sz="2800" kern="0" dirty="0">
                <a:solidFill>
                  <a:schemeClr val="accent6"/>
                </a:solidFill>
                <a:latin typeface="Arial" panose="020B0604020202020204"/>
                <a:ea typeface="+mn-ea"/>
                <a:cs typeface="+mn-cs"/>
              </a:rPr>
              <a:t>is a denial in part</a:t>
            </a:r>
            <a:endParaRPr lang="en-US" altLang="en-US" sz="2800" kern="0" dirty="0">
              <a:solidFill>
                <a:schemeClr val="accent6"/>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185420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F378187-08D3-72FE-4A93-AEE4DD90B05D}"/>
              </a:ext>
            </a:extLst>
          </p:cNvPr>
          <p:cNvSpPr>
            <a:spLocks noGrp="1"/>
          </p:cNvSpPr>
          <p:nvPr>
            <p:ph idx="1"/>
          </p:nvPr>
        </p:nvSpPr>
        <p:spPr>
          <a:xfrm>
            <a:off x="609600" y="1444633"/>
            <a:ext cx="10972800" cy="4769736"/>
          </a:xfrm>
        </p:spPr>
        <p:txBody>
          <a:bodyPr/>
          <a:lstStyle/>
          <a:p>
            <a:r>
              <a:rPr lang="en-US" b="1" dirty="0">
                <a:solidFill>
                  <a:srgbClr val="1F497D"/>
                </a:solidFill>
              </a:rPr>
              <a:t>Steven Ranzoni, MPH</a:t>
            </a:r>
          </a:p>
          <a:p>
            <a:r>
              <a:rPr lang="en-US" b="1" dirty="0"/>
              <a:t>Hospital Policy Advisor and Hospital Reporting Program Manager</a:t>
            </a:r>
          </a:p>
          <a:p>
            <a:pPr marL="342900" indent="-342900">
              <a:buFont typeface="Wingdings" panose="05000000000000000000" pitchFamily="2" charset="2"/>
              <a:buChar char="Ø"/>
            </a:pPr>
            <a:r>
              <a:rPr lang="en-US" dirty="0"/>
              <a:t>Over 10 years working with the state</a:t>
            </a:r>
          </a:p>
          <a:p>
            <a:pPr marL="342900" indent="-342900">
              <a:buFont typeface="Wingdings" panose="05000000000000000000" pitchFamily="2" charset="2"/>
              <a:buChar char="Ø"/>
            </a:pPr>
            <a:r>
              <a:rPr lang="en-US" dirty="0"/>
              <a:t>Led previous implementation of HB 3076 (2019), which introduced the community benefit minimum spending floor </a:t>
            </a:r>
          </a:p>
          <a:p>
            <a:r>
              <a:rPr lang="en-US" b="1" dirty="0">
                <a:solidFill>
                  <a:srgbClr val="1F497D"/>
                </a:solidFill>
              </a:rPr>
              <a:t>Sarah Grabe, MPH</a:t>
            </a:r>
          </a:p>
          <a:p>
            <a:r>
              <a:rPr lang="en-US" b="1" dirty="0"/>
              <a:t>Hospital Community Benefit Program Coordinator</a:t>
            </a:r>
          </a:p>
          <a:p>
            <a:pPr marL="342900" indent="-342900">
              <a:buFont typeface="Wingdings" panose="05000000000000000000" pitchFamily="2" charset="2"/>
              <a:buChar char="Ø"/>
            </a:pPr>
            <a:r>
              <a:rPr lang="en-US" dirty="0"/>
              <a:t>2.5 years working with the state, 6 years in community benefit</a:t>
            </a:r>
          </a:p>
          <a:p>
            <a:pPr marL="342900" indent="-342900">
              <a:buFont typeface="Wingdings" panose="05000000000000000000" pitchFamily="2" charset="2"/>
              <a:buChar char="Ø"/>
            </a:pPr>
            <a:r>
              <a:rPr lang="en-US" dirty="0"/>
              <a:t>Joined OHA during HB 3076 implementation</a:t>
            </a:r>
          </a:p>
        </p:txBody>
      </p:sp>
      <p:sp>
        <p:nvSpPr>
          <p:cNvPr id="4" name="Title 3">
            <a:extLst>
              <a:ext uri="{FF2B5EF4-FFF2-40B4-BE49-F238E27FC236}">
                <a16:creationId xmlns:a16="http://schemas.microsoft.com/office/drawing/2014/main" id="{C393D581-907B-8801-E640-58941E700747}"/>
              </a:ext>
            </a:extLst>
          </p:cNvPr>
          <p:cNvSpPr>
            <a:spLocks noGrp="1"/>
          </p:cNvSpPr>
          <p:nvPr>
            <p:ph type="title"/>
          </p:nvPr>
        </p:nvSpPr>
        <p:spPr/>
        <p:txBody>
          <a:bodyPr/>
          <a:lstStyle/>
          <a:p>
            <a:r>
              <a:rPr lang="en-US" dirty="0"/>
              <a:t>OHA Staff</a:t>
            </a:r>
          </a:p>
        </p:txBody>
      </p:sp>
    </p:spTree>
    <p:extLst>
      <p:ext uri="{BB962C8B-B14F-4D97-AF65-F5344CB8AC3E}">
        <p14:creationId xmlns:p14="http://schemas.microsoft.com/office/powerpoint/2010/main" val="3877897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AA1625-41D1-6603-C010-4313C77CC175}"/>
              </a:ext>
            </a:extLst>
          </p:cNvPr>
          <p:cNvSpPr>
            <a:spLocks noGrp="1"/>
          </p:cNvSpPr>
          <p:nvPr>
            <p:ph idx="1"/>
          </p:nvPr>
        </p:nvSpPr>
        <p:spPr>
          <a:xfrm>
            <a:off x="609600" y="1601601"/>
            <a:ext cx="10972800" cy="4193913"/>
          </a:xfrm>
        </p:spPr>
        <p:txBody>
          <a:bodyPr/>
          <a:lstStyle/>
          <a:p>
            <a:r>
              <a:rPr lang="en-US" dirty="0"/>
              <a:t>If an application is </a:t>
            </a:r>
            <a:r>
              <a:rPr lang="en-US" b="1" dirty="0">
                <a:solidFill>
                  <a:srgbClr val="1F497D"/>
                </a:solidFill>
              </a:rPr>
              <a:t>incomplete or missing information</a:t>
            </a:r>
            <a:r>
              <a:rPr lang="en-US" dirty="0"/>
              <a:t>, the hospital must send notice that meets general standards and clearly indicates that the application is incomplete and requires action:</a:t>
            </a:r>
          </a:p>
          <a:p>
            <a:pPr marL="342900" indent="-342900">
              <a:buFont typeface="Arial" panose="020B0604020202020204" pitchFamily="34" charset="0"/>
              <a:buChar char="•"/>
            </a:pPr>
            <a:r>
              <a:rPr lang="en-US" dirty="0"/>
              <a:t>State the necessary corrective actions,</a:t>
            </a:r>
          </a:p>
          <a:p>
            <a:pPr marL="342900" indent="-342900">
              <a:buFont typeface="Arial" panose="020B0604020202020204" pitchFamily="34" charset="0"/>
              <a:buChar char="•"/>
            </a:pPr>
            <a:r>
              <a:rPr lang="en-US" dirty="0"/>
              <a:t>Provide contact information for how the corrections may be submitted, and</a:t>
            </a:r>
          </a:p>
          <a:p>
            <a:pPr marL="342900" indent="-342900">
              <a:buFont typeface="Arial" panose="020B0604020202020204" pitchFamily="34" charset="0"/>
              <a:buChar char="•"/>
            </a:pPr>
            <a:r>
              <a:rPr lang="en-US" dirty="0"/>
              <a:t>Provide contact information for a hospital representative who can answer questions.</a:t>
            </a:r>
          </a:p>
        </p:txBody>
      </p:sp>
      <p:sp>
        <p:nvSpPr>
          <p:cNvPr id="4" name="Title 3">
            <a:extLst>
              <a:ext uri="{FF2B5EF4-FFF2-40B4-BE49-F238E27FC236}">
                <a16:creationId xmlns:a16="http://schemas.microsoft.com/office/drawing/2014/main" id="{8A0FE941-786B-BA9D-ADC8-611D72AE90F3}"/>
              </a:ext>
            </a:extLst>
          </p:cNvPr>
          <p:cNvSpPr txBox="1">
            <a:spLocks noGrp="1" noChangeArrowheads="1"/>
          </p:cNvSpPr>
          <p:nvPr>
            <p:ph type="title"/>
          </p:nvPr>
        </p:nvSpPr>
        <p:spPr bwMode="auto">
          <a:xfrm>
            <a:off x="609600" y="572348"/>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A hospital must allow a patient, or an individual working on behalf of the patient, to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correct deficiencies in the application</a:t>
            </a:r>
            <a:endParaRPr lang="en-US" altLang="en-US" sz="2800" b="1" kern="0" dirty="0">
              <a:solidFill>
                <a:schemeClr val="accent2"/>
              </a:solidFill>
              <a:latin typeface="Arial Narrow" panose="020B0606020202030204" pitchFamily="34" charset="0"/>
              <a:cs typeface="Calibri Light" panose="020F0302020204030204" pitchFamily="34" charset="0"/>
            </a:endParaRPr>
          </a:p>
        </p:txBody>
      </p:sp>
      <p:sp>
        <p:nvSpPr>
          <p:cNvPr id="5" name="Title 3">
            <a:extLst>
              <a:ext uri="{FF2B5EF4-FFF2-40B4-BE49-F238E27FC236}">
                <a16:creationId xmlns:a16="http://schemas.microsoft.com/office/drawing/2014/main" id="{6AC1067D-9785-AA93-8F70-A4A5FF7852EE}"/>
              </a:ext>
            </a:extLst>
          </p:cNvPr>
          <p:cNvSpPr txBox="1">
            <a:spLocks noChangeArrowheads="1"/>
          </p:cNvSpPr>
          <p:nvPr/>
        </p:nvSpPr>
        <p:spPr bwMode="auto">
          <a:xfrm>
            <a:off x="609600" y="5029924"/>
            <a:ext cx="10972800" cy="1255728"/>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lgn="l" defTabSz="914400" rtl="0" eaLnBrk="1" latinLnBrk="0" hangingPunct="1">
              <a:lnSpc>
                <a:spcPct val="90000"/>
              </a:lnSpc>
              <a:spcBef>
                <a:spcPct val="0"/>
              </a:spcBef>
              <a:buNone/>
              <a:defRPr sz="2400" b="1" kern="1200">
                <a:solidFill>
                  <a:schemeClr val="tx1"/>
                </a:solidFill>
                <a:latin typeface="Times" panose="02020603050405020304" pitchFamily="18" charset="0"/>
                <a:ea typeface="+mj-ea"/>
                <a:cs typeface="+mj-cs"/>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ts val="600"/>
              </a:spcBef>
              <a:spcAft>
                <a:spcPts val="600"/>
              </a:spcAft>
              <a:defRPr/>
            </a:pPr>
            <a:r>
              <a:rPr lang="en-US" altLang="en-US" sz="2800" kern="0" dirty="0">
                <a:solidFill>
                  <a:srgbClr val="646464"/>
                </a:solidFill>
                <a:latin typeface="Arial" panose="020B0604020202020204"/>
                <a:ea typeface="+mn-ea"/>
                <a:cs typeface="+mn-cs"/>
              </a:rPr>
              <a:t>Hospitals must allow patients the remainder of the 240-day application window or 45 days from notification, whichever is greater, to correct their application</a:t>
            </a:r>
            <a:endParaRPr lang="en-US" altLang="en-US" sz="2800" kern="0" dirty="0">
              <a:solidFill>
                <a:srgbClr val="1F497D"/>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2133429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AA1625-41D1-6603-C010-4313C77CC175}"/>
              </a:ext>
            </a:extLst>
          </p:cNvPr>
          <p:cNvSpPr>
            <a:spLocks noGrp="1"/>
          </p:cNvSpPr>
          <p:nvPr>
            <p:ph idx="1"/>
          </p:nvPr>
        </p:nvSpPr>
        <p:spPr>
          <a:xfrm>
            <a:off x="609600" y="1476095"/>
            <a:ext cx="10972800" cy="3455501"/>
          </a:xfrm>
        </p:spPr>
        <p:txBody>
          <a:bodyPr/>
          <a:lstStyle/>
          <a:p>
            <a:r>
              <a:rPr lang="en-US" sz="2200" dirty="0"/>
              <a:t>If a hospital has determined that the patient’s eligibility is </a:t>
            </a:r>
            <a:r>
              <a:rPr lang="en-US" sz="2200" b="1" dirty="0">
                <a:solidFill>
                  <a:schemeClr val="accent6"/>
                </a:solidFill>
              </a:rPr>
              <a:t>less than 100% financial assistance</a:t>
            </a:r>
            <a:r>
              <a:rPr lang="en-US" sz="2200" dirty="0"/>
              <a:t>, the hospital must send notice meeting general standards that clearly states the outcome of the application review:</a:t>
            </a:r>
          </a:p>
          <a:p>
            <a:pPr marL="342900" indent="-342900">
              <a:buFont typeface="Arial" panose="020B0604020202020204" pitchFamily="34" charset="0"/>
              <a:buChar char="•"/>
            </a:pPr>
            <a:r>
              <a:rPr lang="en-US" sz="2200" dirty="0"/>
              <a:t>State the specific eligibility criteria and how a patient may receive their specific information,</a:t>
            </a:r>
          </a:p>
          <a:p>
            <a:pPr marL="342900" indent="-342900">
              <a:buFont typeface="Arial" panose="020B0604020202020204" pitchFamily="34" charset="0"/>
              <a:buChar char="•"/>
            </a:pPr>
            <a:r>
              <a:rPr lang="en-US" sz="2200" dirty="0"/>
              <a:t>State that the patient may appeal this decision and provide information on how to appeal, and</a:t>
            </a:r>
          </a:p>
          <a:p>
            <a:pPr marL="342900" indent="-342900">
              <a:buFont typeface="Arial" panose="020B0604020202020204" pitchFamily="34" charset="0"/>
              <a:buChar char="•"/>
            </a:pPr>
            <a:r>
              <a:rPr lang="en-US" sz="2200" dirty="0"/>
              <a:t>Provide contact information for a hospital representative who can answer questions.</a:t>
            </a:r>
          </a:p>
        </p:txBody>
      </p:sp>
      <p:sp>
        <p:nvSpPr>
          <p:cNvPr id="4" name="Title 3">
            <a:extLst>
              <a:ext uri="{FF2B5EF4-FFF2-40B4-BE49-F238E27FC236}">
                <a16:creationId xmlns:a16="http://schemas.microsoft.com/office/drawing/2014/main" id="{8A0FE941-786B-BA9D-ADC8-611D72AE90F3}"/>
              </a:ext>
            </a:extLst>
          </p:cNvPr>
          <p:cNvSpPr txBox="1">
            <a:spLocks noGrp="1" noChangeArrowheads="1"/>
          </p:cNvSpPr>
          <p:nvPr>
            <p:ph type="title"/>
          </p:nvPr>
        </p:nvSpPr>
        <p:spPr bwMode="auto">
          <a:xfrm>
            <a:off x="609600" y="572348"/>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If a hospital has denied financial assistance, in whole or in part, the hospital must inform the patient that they can </a:t>
            </a:r>
            <a:r>
              <a:rPr kumimoji="0" lang="en-US" sz="2400" b="1" i="0" u="none" strike="noStrike" kern="1200" cap="none" spc="0" normalizeH="0" baseline="0" noProof="0" dirty="0">
                <a:ln>
                  <a:noFill/>
                </a:ln>
                <a:solidFill>
                  <a:srgbClr val="1F497D"/>
                </a:solidFill>
                <a:effectLst/>
                <a:uLnTx/>
                <a:uFillTx/>
                <a:latin typeface="Arial" panose="020B0604020202020204"/>
                <a:ea typeface="+mn-ea"/>
                <a:cs typeface="+mn-cs"/>
              </a:rPr>
              <a:t>appeal the decision</a:t>
            </a:r>
            <a:endParaRPr lang="en-US" altLang="en-US" sz="2800" b="1" kern="0" dirty="0">
              <a:solidFill>
                <a:srgbClr val="1F497D"/>
              </a:solidFill>
              <a:latin typeface="Arial Narrow" panose="020B0606020202030204" pitchFamily="34" charset="0"/>
              <a:cs typeface="Calibri Light" panose="020F0302020204030204" pitchFamily="34" charset="0"/>
            </a:endParaRPr>
          </a:p>
        </p:txBody>
      </p:sp>
      <p:sp>
        <p:nvSpPr>
          <p:cNvPr id="5" name="Title 3">
            <a:extLst>
              <a:ext uri="{FF2B5EF4-FFF2-40B4-BE49-F238E27FC236}">
                <a16:creationId xmlns:a16="http://schemas.microsoft.com/office/drawing/2014/main" id="{6AC1067D-9785-AA93-8F70-A4A5FF7852EE}"/>
              </a:ext>
            </a:extLst>
          </p:cNvPr>
          <p:cNvSpPr txBox="1">
            <a:spLocks noChangeArrowheads="1"/>
          </p:cNvSpPr>
          <p:nvPr/>
        </p:nvSpPr>
        <p:spPr bwMode="auto">
          <a:xfrm>
            <a:off x="609600" y="5104897"/>
            <a:ext cx="10972800" cy="1255728"/>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lgn="l" defTabSz="914400" rtl="0" eaLnBrk="1" latinLnBrk="0" hangingPunct="1">
              <a:lnSpc>
                <a:spcPct val="90000"/>
              </a:lnSpc>
              <a:spcBef>
                <a:spcPct val="0"/>
              </a:spcBef>
              <a:buNone/>
              <a:defRPr sz="2400" b="1" kern="1200">
                <a:solidFill>
                  <a:schemeClr val="tx1"/>
                </a:solidFill>
                <a:latin typeface="Times" panose="02020603050405020304" pitchFamily="18" charset="0"/>
                <a:ea typeface="+mj-ea"/>
                <a:cs typeface="+mj-cs"/>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ts val="600"/>
              </a:spcBef>
              <a:spcAft>
                <a:spcPts val="600"/>
              </a:spcAft>
              <a:defRPr/>
            </a:pPr>
            <a:r>
              <a:rPr lang="en-US" altLang="en-US" sz="2800" kern="0" dirty="0">
                <a:solidFill>
                  <a:srgbClr val="646464"/>
                </a:solidFill>
                <a:latin typeface="Arial" panose="020B0604020202020204"/>
                <a:ea typeface="+mn-ea"/>
                <a:cs typeface="+mn-cs"/>
              </a:rPr>
              <a:t>Hospital must allow the patient the remainder of the 240-day application window or 45 days from notification, whichever is greater, to request an appeal</a:t>
            </a:r>
            <a:endParaRPr lang="en-US" altLang="en-US" sz="2800" kern="0" dirty="0">
              <a:solidFill>
                <a:srgbClr val="1F497D"/>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3484062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4E44A8-3D42-1EE7-0758-E03328F28043}"/>
              </a:ext>
            </a:extLst>
          </p:cNvPr>
          <p:cNvSpPr>
            <a:spLocks noGrp="1"/>
          </p:cNvSpPr>
          <p:nvPr>
            <p:ph idx="1"/>
          </p:nvPr>
        </p:nvSpPr>
        <p:spPr>
          <a:xfrm>
            <a:off x="609600" y="1584164"/>
            <a:ext cx="10972800" cy="3263044"/>
          </a:xfrm>
        </p:spPr>
        <p:txBody>
          <a:bodyPr/>
          <a:lstStyle/>
          <a:p>
            <a:r>
              <a:rPr lang="en-US" dirty="0"/>
              <a:t>A hospital must provide at least two options </a:t>
            </a:r>
            <a:r>
              <a:rPr lang="en-US"/>
              <a:t>to appeal, </a:t>
            </a:r>
            <a:r>
              <a:rPr lang="en-US" dirty="0"/>
              <a:t>at minimum:</a:t>
            </a:r>
          </a:p>
          <a:p>
            <a:pPr marL="342900" indent="-342900">
              <a:buFont typeface="Arial" panose="020B0604020202020204" pitchFamily="34" charset="0"/>
              <a:buChar char="•"/>
            </a:pPr>
            <a:r>
              <a:rPr lang="en-US" dirty="0"/>
              <a:t>The ability to submit a written appeal to the hospital, and</a:t>
            </a:r>
          </a:p>
          <a:p>
            <a:pPr marL="342900" indent="-342900">
              <a:buFont typeface="Arial" panose="020B0604020202020204" pitchFamily="34" charset="0"/>
              <a:buChar char="•"/>
            </a:pPr>
            <a:r>
              <a:rPr lang="en-US" dirty="0"/>
              <a:t>The ability to request that the hospital CFO or designee review the denial.</a:t>
            </a:r>
          </a:p>
          <a:p>
            <a:r>
              <a:rPr lang="en-US" dirty="0"/>
              <a:t>Notices should provide clear information on how a patient may request an appeal.</a:t>
            </a:r>
          </a:p>
          <a:p>
            <a:endParaRPr lang="en-US" dirty="0"/>
          </a:p>
        </p:txBody>
      </p:sp>
      <p:sp>
        <p:nvSpPr>
          <p:cNvPr id="6" name="Title 3">
            <a:extLst>
              <a:ext uri="{FF2B5EF4-FFF2-40B4-BE49-F238E27FC236}">
                <a16:creationId xmlns:a16="http://schemas.microsoft.com/office/drawing/2014/main" id="{ED967A5F-1AF8-C23C-75A1-8E4F94475AC7}"/>
              </a:ext>
            </a:extLst>
          </p:cNvPr>
          <p:cNvSpPr txBox="1">
            <a:spLocks noGrp="1" noChangeArrowheads="1"/>
          </p:cNvSpPr>
          <p:nvPr>
            <p:ph type="title"/>
          </p:nvPr>
        </p:nvSpPr>
        <p:spPr bwMode="auto">
          <a:xfrm>
            <a:off x="609600" y="572348"/>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Appeals notifications </a:t>
            </a:r>
            <a:r>
              <a:rPr kumimoji="0" lang="en-US" sz="2400" b="1" i="0" u="none" strike="noStrike" kern="1200" cap="none" spc="0" normalizeH="0" baseline="0" noProof="0" dirty="0">
                <a:ln>
                  <a:noFill/>
                </a:ln>
                <a:solidFill>
                  <a:schemeClr val="accent2"/>
                </a:solidFill>
                <a:effectLst/>
                <a:uLnTx/>
                <a:uFillTx/>
                <a:latin typeface="Arial" panose="020B0604020202020204"/>
                <a:ea typeface="+mn-ea"/>
                <a:cs typeface="+mn-cs"/>
              </a:rPr>
              <a:t>must describe how a patient may appeal </a:t>
            </a:r>
            <a:r>
              <a:rPr kumimoji="0" lang="en-US" sz="2400" b="1" i="0" u="none" strike="noStrike" kern="1200" cap="none" spc="0" normalizeH="0" baseline="0" noProof="0" dirty="0">
                <a:ln>
                  <a:noFill/>
                </a:ln>
                <a:solidFill>
                  <a:srgbClr val="646464"/>
                </a:solidFill>
                <a:effectLst/>
                <a:uLnTx/>
                <a:uFillTx/>
                <a:latin typeface="Arial" panose="020B0604020202020204"/>
                <a:ea typeface="+mn-ea"/>
                <a:cs typeface="+mn-cs"/>
              </a:rPr>
              <a:t>a financial assistance determination</a:t>
            </a:r>
            <a:endParaRPr lang="en-US" altLang="en-US" sz="2800" b="1" kern="0" dirty="0">
              <a:solidFill>
                <a:schemeClr val="accent2"/>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893350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84FBA4-099C-3641-A284-DE825AE070EC}"/>
              </a:ext>
            </a:extLst>
          </p:cNvPr>
          <p:cNvSpPr>
            <a:spLocks noGrp="1"/>
          </p:cNvSpPr>
          <p:nvPr>
            <p:ph idx="1"/>
          </p:nvPr>
        </p:nvSpPr>
        <p:spPr>
          <a:xfrm>
            <a:off x="609600" y="1443067"/>
            <a:ext cx="10972800" cy="4518462"/>
          </a:xfrm>
        </p:spPr>
        <p:txBody>
          <a:bodyPr/>
          <a:lstStyle/>
          <a:p>
            <a:r>
              <a:rPr lang="en-US" sz="1800" dirty="0"/>
              <a:t>During the pendency of an appeal, a hospital must: </a:t>
            </a:r>
          </a:p>
          <a:p>
            <a:pPr marL="342900" indent="-342900">
              <a:buFont typeface="Arial" panose="020B0604020202020204" pitchFamily="34" charset="0"/>
              <a:buChar char="•"/>
            </a:pPr>
            <a:r>
              <a:rPr lang="en-US" sz="1800" dirty="0"/>
              <a:t>Suspend all collection activities, if initiated,</a:t>
            </a:r>
          </a:p>
          <a:p>
            <a:pPr marL="342900" indent="-342900">
              <a:buFont typeface="Arial" panose="020B0604020202020204" pitchFamily="34" charset="0"/>
              <a:buChar char="•"/>
            </a:pPr>
            <a:r>
              <a:rPr lang="en-US" sz="1800" dirty="0"/>
              <a:t>If the hospital sold the debt under appeal to a collection agency or authorized the agency to collect debts on behalf of the hospital, the hospital must notify the collection agency to suspend collection activities, and</a:t>
            </a:r>
          </a:p>
          <a:p>
            <a:pPr marL="342900" indent="-342900">
              <a:buFont typeface="Arial" panose="020B0604020202020204" pitchFamily="34" charset="0"/>
              <a:buChar char="•"/>
            </a:pPr>
            <a:r>
              <a:rPr lang="en-US" sz="1800" dirty="0"/>
              <a:t>Provide the patient with a written statement in one of the methods mentioned above that:</a:t>
            </a:r>
          </a:p>
          <a:p>
            <a:pPr marL="1143000" lvl="1"/>
            <a:r>
              <a:rPr lang="en-US" sz="1800" dirty="0"/>
              <a:t>Confirms receipt of the appeal request,</a:t>
            </a:r>
          </a:p>
          <a:p>
            <a:pPr marL="1143000" lvl="1"/>
            <a:r>
              <a:rPr lang="en-US" sz="1800" dirty="0"/>
              <a:t>Confirms suspension of all collection activities, or</a:t>
            </a:r>
          </a:p>
          <a:p>
            <a:pPr marL="1143000" lvl="1"/>
            <a:r>
              <a:rPr lang="en-US" sz="1800" dirty="0"/>
              <a:t>Confirms that collection agencies have been notified to suspend collection activities, and</a:t>
            </a:r>
          </a:p>
          <a:p>
            <a:pPr marL="1143000" lvl="1"/>
            <a:r>
              <a:rPr lang="en-US" sz="1800" dirty="0"/>
              <a:t>Provides information on any actions the patient may take if they requested a review by the CFO or designee.</a:t>
            </a:r>
          </a:p>
          <a:p>
            <a:pPr marL="342900" indent="-342900">
              <a:buFont typeface="Arial" panose="020B0604020202020204" pitchFamily="34" charset="0"/>
              <a:buChar char="•"/>
            </a:pPr>
            <a:endParaRPr lang="en-US" sz="1800" dirty="0"/>
          </a:p>
        </p:txBody>
      </p:sp>
      <p:sp>
        <p:nvSpPr>
          <p:cNvPr id="4" name="Title 3">
            <a:extLst>
              <a:ext uri="{FF2B5EF4-FFF2-40B4-BE49-F238E27FC236}">
                <a16:creationId xmlns:a16="http://schemas.microsoft.com/office/drawing/2014/main" id="{6935EABA-6727-BDE2-0264-FCBAC92647D2}"/>
              </a:ext>
            </a:extLst>
          </p:cNvPr>
          <p:cNvSpPr txBox="1">
            <a:spLocks noChangeArrowheads="1"/>
          </p:cNvSpPr>
          <p:nvPr/>
        </p:nvSpPr>
        <p:spPr bwMode="auto">
          <a:xfrm>
            <a:off x="609600" y="393054"/>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lgn="l" defTabSz="914400" rtl="0" eaLnBrk="1" latinLnBrk="0" hangingPunct="1">
              <a:lnSpc>
                <a:spcPct val="90000"/>
              </a:lnSpc>
              <a:spcBef>
                <a:spcPct val="0"/>
              </a:spcBef>
              <a:buNone/>
              <a:defRPr sz="2400" b="1" kern="1200">
                <a:solidFill>
                  <a:schemeClr val="tx1"/>
                </a:solidFill>
                <a:latin typeface="Times" panose="02020603050405020304" pitchFamily="18" charset="0"/>
                <a:ea typeface="+mj-ea"/>
                <a:cs typeface="+mj-cs"/>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ts val="600"/>
              </a:spcBef>
              <a:spcAft>
                <a:spcPts val="600"/>
              </a:spcAft>
              <a:defRPr/>
            </a:pPr>
            <a:r>
              <a:rPr lang="en-US" dirty="0">
                <a:solidFill>
                  <a:srgbClr val="646464"/>
                </a:solidFill>
                <a:latin typeface="Arial" panose="020B0604020202020204"/>
                <a:ea typeface="+mn-ea"/>
                <a:cs typeface="+mn-cs"/>
              </a:rPr>
              <a:t>If a patient requests an appeal, the hospital must send an acknowledgement and </a:t>
            </a:r>
            <a:r>
              <a:rPr lang="en-US" dirty="0">
                <a:solidFill>
                  <a:schemeClr val="accent2"/>
                </a:solidFill>
                <a:latin typeface="Arial" panose="020B0604020202020204"/>
                <a:ea typeface="+mn-ea"/>
                <a:cs typeface="+mn-cs"/>
              </a:rPr>
              <a:t>suspend all collection actions</a:t>
            </a:r>
            <a:endParaRPr lang="en-US" altLang="en-US" sz="2800" kern="0" dirty="0">
              <a:solidFill>
                <a:schemeClr val="accent2"/>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3635110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ABB8E1-1133-5DDC-D21E-FB58A1F68361}"/>
              </a:ext>
            </a:extLst>
          </p:cNvPr>
          <p:cNvSpPr>
            <a:spLocks noGrp="1"/>
          </p:cNvSpPr>
          <p:nvPr>
            <p:ph idx="1"/>
          </p:nvPr>
        </p:nvSpPr>
        <p:spPr>
          <a:xfrm>
            <a:off x="609600" y="1522020"/>
            <a:ext cx="10972800" cy="4193913"/>
          </a:xfrm>
        </p:spPr>
        <p:txBody>
          <a:bodyPr/>
          <a:lstStyle/>
          <a:p>
            <a:pPr marL="342900" indent="-342900">
              <a:buFont typeface="Wingdings" panose="05000000000000000000" pitchFamily="2" charset="2"/>
              <a:buChar char="ü"/>
            </a:pPr>
            <a:r>
              <a:rPr lang="en-US" sz="2200" dirty="0"/>
              <a:t>If final determination is a denial of financial assistance, a hospital may not resume collection activities until patient receives the final notification.</a:t>
            </a:r>
          </a:p>
          <a:p>
            <a:pPr marL="342900" indent="-342900">
              <a:buFont typeface="Wingdings" panose="05000000000000000000" pitchFamily="2" charset="2"/>
              <a:buChar char="ü"/>
            </a:pPr>
            <a:r>
              <a:rPr lang="en-US" sz="2200" dirty="0"/>
              <a:t>Final notification must include the date in which collection activities will resume.</a:t>
            </a:r>
          </a:p>
          <a:p>
            <a:pPr marL="342900" indent="-342900">
              <a:buFont typeface="Wingdings" panose="05000000000000000000" pitchFamily="2" charset="2"/>
              <a:buChar char="ü"/>
            </a:pPr>
            <a:r>
              <a:rPr lang="en-US" sz="2200" dirty="0"/>
              <a:t>Final notification must meet plain language and preferred language requirements.</a:t>
            </a:r>
          </a:p>
        </p:txBody>
      </p:sp>
      <p:sp>
        <p:nvSpPr>
          <p:cNvPr id="11" name="Title 3">
            <a:extLst>
              <a:ext uri="{FF2B5EF4-FFF2-40B4-BE49-F238E27FC236}">
                <a16:creationId xmlns:a16="http://schemas.microsoft.com/office/drawing/2014/main" id="{1E3BAC62-D164-6B8E-7976-097435E270A5}"/>
              </a:ext>
            </a:extLst>
          </p:cNvPr>
          <p:cNvSpPr txBox="1">
            <a:spLocks noChangeArrowheads="1"/>
          </p:cNvSpPr>
          <p:nvPr/>
        </p:nvSpPr>
        <p:spPr bwMode="auto">
          <a:xfrm>
            <a:off x="609600" y="393054"/>
            <a:ext cx="10972800" cy="757130"/>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lgn="l" defTabSz="914400" rtl="0" eaLnBrk="1" latinLnBrk="0" hangingPunct="1">
              <a:lnSpc>
                <a:spcPct val="90000"/>
              </a:lnSpc>
              <a:spcBef>
                <a:spcPct val="0"/>
              </a:spcBef>
              <a:buNone/>
              <a:defRPr sz="2400" b="1" kern="1200">
                <a:solidFill>
                  <a:schemeClr val="tx1"/>
                </a:solidFill>
                <a:latin typeface="Times" panose="02020603050405020304" pitchFamily="18" charset="0"/>
                <a:ea typeface="+mj-ea"/>
                <a:cs typeface="+mj-cs"/>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spcBef>
                <a:spcPts val="600"/>
              </a:spcBef>
              <a:spcAft>
                <a:spcPts val="600"/>
              </a:spcAft>
              <a:defRPr/>
            </a:pPr>
            <a:r>
              <a:rPr lang="en-US" dirty="0">
                <a:solidFill>
                  <a:srgbClr val="646464"/>
                </a:solidFill>
                <a:latin typeface="Arial" panose="020B0604020202020204"/>
                <a:ea typeface="+mn-ea"/>
                <a:cs typeface="+mn-cs"/>
              </a:rPr>
              <a:t>A hospital must issue a written determination on the appeal within 30 days of receipt of requested data or final meeting</a:t>
            </a:r>
            <a:endParaRPr lang="en-US" altLang="en-US" sz="2800" kern="0" dirty="0">
              <a:solidFill>
                <a:schemeClr val="accent2"/>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3237455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E23D0A-2C4F-D6F1-2088-33E00A038920}"/>
              </a:ext>
            </a:extLst>
          </p:cNvPr>
          <p:cNvSpPr>
            <a:spLocks noGrp="1"/>
          </p:cNvSpPr>
          <p:nvPr>
            <p:ph type="body" sz="quarter" idx="10"/>
          </p:nvPr>
        </p:nvSpPr>
        <p:spPr/>
        <p:txBody>
          <a:bodyPr/>
          <a:lstStyle/>
          <a:p>
            <a:r>
              <a:rPr lang="en-US" dirty="0"/>
              <a:t>Effective January 1, 2025</a:t>
            </a:r>
          </a:p>
        </p:txBody>
      </p:sp>
      <p:sp>
        <p:nvSpPr>
          <p:cNvPr id="3" name="Text Placeholder 2">
            <a:extLst>
              <a:ext uri="{FF2B5EF4-FFF2-40B4-BE49-F238E27FC236}">
                <a16:creationId xmlns:a16="http://schemas.microsoft.com/office/drawing/2014/main" id="{3F64EEBA-B307-50A7-8C17-64DB1194779B}"/>
              </a:ext>
            </a:extLst>
          </p:cNvPr>
          <p:cNvSpPr>
            <a:spLocks noGrp="1"/>
          </p:cNvSpPr>
          <p:nvPr>
            <p:ph type="body" sz="quarter" idx="11"/>
          </p:nvPr>
        </p:nvSpPr>
        <p:spPr/>
        <p:txBody>
          <a:bodyPr/>
          <a:lstStyle/>
          <a:p>
            <a:r>
              <a:rPr lang="en-US" dirty="0"/>
              <a:t>Data Reporting</a:t>
            </a:r>
          </a:p>
        </p:txBody>
      </p:sp>
    </p:spTree>
    <p:extLst>
      <p:ext uri="{BB962C8B-B14F-4D97-AF65-F5344CB8AC3E}">
        <p14:creationId xmlns:p14="http://schemas.microsoft.com/office/powerpoint/2010/main" val="909807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F7B12A-F8EB-19E1-E470-BD6BB1CFB650}"/>
              </a:ext>
            </a:extLst>
          </p:cNvPr>
          <p:cNvSpPr>
            <a:spLocks noGrp="1"/>
          </p:cNvSpPr>
          <p:nvPr>
            <p:ph idx="1"/>
          </p:nvPr>
        </p:nvSpPr>
        <p:spPr>
          <a:xfrm>
            <a:off x="609600" y="1522020"/>
            <a:ext cx="5029584" cy="4349862"/>
          </a:xfrm>
        </p:spPr>
        <p:txBody>
          <a:bodyPr/>
          <a:lstStyle/>
          <a:p>
            <a:pPr marL="342900" indent="-342900">
              <a:buFont typeface="Arial" panose="020B0604020202020204" pitchFamily="34" charset="0"/>
              <a:buChar char="•"/>
            </a:pPr>
            <a:r>
              <a:rPr lang="en-US" dirty="0"/>
              <a:t>OHA has drafted the new form Hospital Financial Assistance Report (HFAR) and will solicit feedback to publish the HFAR by September 30, 2024. </a:t>
            </a:r>
          </a:p>
          <a:p>
            <a:pPr marL="342900" indent="-342900">
              <a:buFont typeface="Arial" panose="020B0604020202020204" pitchFamily="34" charset="0"/>
              <a:buChar char="•"/>
            </a:pPr>
            <a:r>
              <a:rPr lang="en-US" dirty="0"/>
              <a:t>Hospitals will begin reporting for fiscal years starting on or after January 1, 2025. HFAR is due no later than 150 days after the close of the fiscal year. </a:t>
            </a:r>
          </a:p>
          <a:p>
            <a:pPr lvl="1" indent="0">
              <a:buNone/>
            </a:pPr>
            <a:endParaRPr lang="en-US" dirty="0"/>
          </a:p>
        </p:txBody>
      </p:sp>
      <p:sp>
        <p:nvSpPr>
          <p:cNvPr id="3" name="Title 2">
            <a:extLst>
              <a:ext uri="{FF2B5EF4-FFF2-40B4-BE49-F238E27FC236}">
                <a16:creationId xmlns:a16="http://schemas.microsoft.com/office/drawing/2014/main" id="{52E2E181-FB44-9F4D-4BE6-B6F0BC35C684}"/>
              </a:ext>
            </a:extLst>
          </p:cNvPr>
          <p:cNvSpPr>
            <a:spLocks noGrp="1"/>
          </p:cNvSpPr>
          <p:nvPr>
            <p:ph type="title"/>
          </p:nvPr>
        </p:nvSpPr>
        <p:spPr/>
        <p:txBody>
          <a:bodyPr/>
          <a:lstStyle/>
          <a:p>
            <a:r>
              <a:rPr lang="en-US" dirty="0"/>
              <a:t>Data reporting form</a:t>
            </a:r>
          </a:p>
        </p:txBody>
      </p:sp>
      <p:pic>
        <p:nvPicPr>
          <p:cNvPr id="5" name="Picture 4" descr="Application&#10;&#10;Description automatically generated with medium confidence">
            <a:extLst>
              <a:ext uri="{FF2B5EF4-FFF2-40B4-BE49-F238E27FC236}">
                <a16:creationId xmlns:a16="http://schemas.microsoft.com/office/drawing/2014/main" id="{1DBD9CA7-B823-4989-C63C-34ECE3B57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234" y="194811"/>
            <a:ext cx="5487166" cy="6468378"/>
          </a:xfrm>
          <a:prstGeom prst="rect">
            <a:avLst/>
          </a:prstGeom>
        </p:spPr>
      </p:pic>
    </p:spTree>
    <p:extLst>
      <p:ext uri="{BB962C8B-B14F-4D97-AF65-F5344CB8AC3E}">
        <p14:creationId xmlns:p14="http://schemas.microsoft.com/office/powerpoint/2010/main" val="2074051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363ED9-798C-6D8F-0AA3-FEC411B71B78}"/>
              </a:ext>
            </a:extLst>
          </p:cNvPr>
          <p:cNvSpPr>
            <a:spLocks noGrp="1"/>
          </p:cNvSpPr>
          <p:nvPr>
            <p:ph idx="1"/>
          </p:nvPr>
        </p:nvSpPr>
        <p:spPr>
          <a:xfrm>
            <a:off x="609600" y="1604431"/>
            <a:ext cx="10972800" cy="503769"/>
          </a:xfrm>
        </p:spPr>
        <p:txBody>
          <a:bodyPr/>
          <a:lstStyle/>
          <a:p>
            <a:r>
              <a:rPr lang="en-US" dirty="0"/>
              <a:t>Hospitals will publicly report on:</a:t>
            </a:r>
          </a:p>
        </p:txBody>
      </p:sp>
      <p:sp>
        <p:nvSpPr>
          <p:cNvPr id="3" name="Title 2">
            <a:extLst>
              <a:ext uri="{FF2B5EF4-FFF2-40B4-BE49-F238E27FC236}">
                <a16:creationId xmlns:a16="http://schemas.microsoft.com/office/drawing/2014/main" id="{45A6895A-1EE0-7854-8094-6A1D9EBE2186}"/>
              </a:ext>
            </a:extLst>
          </p:cNvPr>
          <p:cNvSpPr>
            <a:spLocks noGrp="1"/>
          </p:cNvSpPr>
          <p:nvPr>
            <p:ph type="title"/>
          </p:nvPr>
        </p:nvSpPr>
        <p:spPr/>
        <p:txBody>
          <a:bodyPr/>
          <a:lstStyle/>
          <a:p>
            <a:r>
              <a:rPr lang="en-US" dirty="0"/>
              <a:t>Data reporting elements</a:t>
            </a:r>
          </a:p>
        </p:txBody>
      </p:sp>
      <p:graphicFrame>
        <p:nvGraphicFramePr>
          <p:cNvPr id="4" name="Diagram 3">
            <a:extLst>
              <a:ext uri="{FF2B5EF4-FFF2-40B4-BE49-F238E27FC236}">
                <a16:creationId xmlns:a16="http://schemas.microsoft.com/office/drawing/2014/main" id="{56613629-6AF4-64D8-425E-C5F09DCFA5F6}"/>
              </a:ext>
            </a:extLst>
          </p:cNvPr>
          <p:cNvGraphicFramePr/>
          <p:nvPr>
            <p:extLst>
              <p:ext uri="{D42A27DB-BD31-4B8C-83A1-F6EECF244321}">
                <p14:modId xmlns:p14="http://schemas.microsoft.com/office/powerpoint/2010/main" val="1842968302"/>
              </p:ext>
            </p:extLst>
          </p:nvPr>
        </p:nvGraphicFramePr>
        <p:xfrm>
          <a:off x="1320800" y="1604431"/>
          <a:ext cx="95504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3900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04FFF95-1DFE-1EFE-1688-60C9ED74CCAE}"/>
              </a:ext>
            </a:extLst>
          </p:cNvPr>
          <p:cNvSpPr>
            <a:spLocks noGrp="1"/>
          </p:cNvSpPr>
          <p:nvPr>
            <p:ph type="body" sz="quarter" idx="11"/>
          </p:nvPr>
        </p:nvSpPr>
        <p:spPr/>
        <p:txBody>
          <a:bodyPr/>
          <a:lstStyle/>
          <a:p>
            <a:r>
              <a:rPr lang="en-US" dirty="0"/>
              <a:t>Resources</a:t>
            </a:r>
          </a:p>
        </p:txBody>
      </p:sp>
    </p:spTree>
    <p:extLst>
      <p:ext uri="{BB962C8B-B14F-4D97-AF65-F5344CB8AC3E}">
        <p14:creationId xmlns:p14="http://schemas.microsoft.com/office/powerpoint/2010/main" val="863055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607169F-CFB0-268F-5DF8-6627503AF269}"/>
              </a:ext>
            </a:extLst>
          </p:cNvPr>
          <p:cNvSpPr>
            <a:spLocks noGrp="1"/>
          </p:cNvSpPr>
          <p:nvPr>
            <p:ph idx="1"/>
          </p:nvPr>
        </p:nvSpPr>
        <p:spPr/>
        <p:txBody>
          <a:bodyPr/>
          <a:lstStyle/>
          <a:p>
            <a:r>
              <a:rPr lang="en-US" dirty="0">
                <a:hlinkClick r:id="rId2"/>
              </a:rPr>
              <a:t>Oregon Health Authority Hospital Reporting Program website, under Hospital Financial Assistance</a:t>
            </a:r>
            <a:endParaRPr lang="en-US" dirty="0"/>
          </a:p>
          <a:p>
            <a:r>
              <a:rPr lang="en-US" dirty="0"/>
              <a:t>	Steven Ranzoni </a:t>
            </a:r>
            <a:r>
              <a:rPr lang="en-US" dirty="0" err="1">
                <a:hlinkClick r:id="rId3"/>
              </a:rPr>
              <a:t>Steven.Ranzoni@OHA.Oregon.Gov</a:t>
            </a:r>
            <a:endParaRPr lang="en-US" dirty="0"/>
          </a:p>
          <a:p>
            <a:r>
              <a:rPr lang="en-US" dirty="0"/>
              <a:t>	Sarah Grabe </a:t>
            </a:r>
            <a:r>
              <a:rPr lang="en-US" dirty="0" err="1">
                <a:hlinkClick r:id="rId4"/>
              </a:rPr>
              <a:t>Sarah.Grabe@OHA.Oregon.Gov</a:t>
            </a:r>
            <a:r>
              <a:rPr lang="en-US" dirty="0"/>
              <a:t> </a:t>
            </a:r>
          </a:p>
          <a:p>
            <a:r>
              <a:rPr lang="en-US" dirty="0"/>
              <a:t>	General Program Inbox </a:t>
            </a:r>
            <a:r>
              <a:rPr lang="en-US" dirty="0" err="1">
                <a:hlinkClick r:id="rId5"/>
              </a:rPr>
              <a:t>HDDAdmin@DHSOHA.Oregon.Gov</a:t>
            </a:r>
            <a:endParaRPr lang="en-US" dirty="0"/>
          </a:p>
          <a:p>
            <a:r>
              <a:rPr lang="en-US" dirty="0">
                <a:hlinkClick r:id="rId6"/>
              </a:rPr>
              <a:t>Oregon Administrative Rules 409-023-0100 to 0125</a:t>
            </a:r>
            <a:endParaRPr lang="en-US" dirty="0"/>
          </a:p>
        </p:txBody>
      </p:sp>
      <p:sp>
        <p:nvSpPr>
          <p:cNvPr id="4" name="Title 3">
            <a:extLst>
              <a:ext uri="{FF2B5EF4-FFF2-40B4-BE49-F238E27FC236}">
                <a16:creationId xmlns:a16="http://schemas.microsoft.com/office/drawing/2014/main" id="{C440FCF8-4202-AF81-E650-9C968A79800D}"/>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3468292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DBEF45-BD33-BC89-3DD8-94D100115993}"/>
              </a:ext>
            </a:extLst>
          </p:cNvPr>
          <p:cNvSpPr>
            <a:spLocks noGrp="1"/>
          </p:cNvSpPr>
          <p:nvPr>
            <p:ph type="title"/>
          </p:nvPr>
        </p:nvSpPr>
        <p:spPr>
          <a:xfrm>
            <a:off x="184284" y="84052"/>
            <a:ext cx="10972800" cy="1049467"/>
          </a:xfrm>
        </p:spPr>
        <p:txBody>
          <a:bodyPr/>
          <a:lstStyle/>
          <a:p>
            <a:r>
              <a:rPr lang="en-US" dirty="0"/>
              <a:t>HB 3320 rules in a nutshell</a:t>
            </a:r>
          </a:p>
        </p:txBody>
      </p:sp>
      <p:sp>
        <p:nvSpPr>
          <p:cNvPr id="4" name="TextBox 1">
            <a:extLst>
              <a:ext uri="{FF2B5EF4-FFF2-40B4-BE49-F238E27FC236}">
                <a16:creationId xmlns:a16="http://schemas.microsoft.com/office/drawing/2014/main" id="{5A1B5A8F-0F0D-4B6A-22C9-DD0F9CE3AA3F}"/>
              </a:ext>
            </a:extLst>
          </p:cNvPr>
          <p:cNvSpPr txBox="1">
            <a:spLocks noChangeArrowheads="1"/>
          </p:cNvSpPr>
          <p:nvPr/>
        </p:nvSpPr>
        <p:spPr bwMode="auto">
          <a:xfrm>
            <a:off x="714104" y="1839715"/>
            <a:ext cx="7889966" cy="95410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chemeClr val="accent2"/>
                </a:solidFill>
                <a:latin typeface="Arial Narrow" panose="020B0606020202030204" pitchFamily="34" charset="0"/>
                <a:cs typeface="Calibri Light" panose="020F0302020204030204" pitchFamily="34" charset="0"/>
              </a:rPr>
              <a:t>Screen a patient for presumptive eligibility </a:t>
            </a:r>
            <a:r>
              <a:rPr lang="en-US" altLang="en-US" sz="2800" b="1" dirty="0">
                <a:solidFill>
                  <a:srgbClr val="6A5F5E"/>
                </a:solidFill>
                <a:latin typeface="Arial Narrow" panose="020B0606020202030204" pitchFamily="34" charset="0"/>
                <a:cs typeface="Calibri Light" panose="020F0302020204030204" pitchFamily="34" charset="0"/>
              </a:rPr>
              <a:t>of financial assistance (prescreening)</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
        <p:nvSpPr>
          <p:cNvPr id="7" name="TextBox 1">
            <a:extLst>
              <a:ext uri="{FF2B5EF4-FFF2-40B4-BE49-F238E27FC236}">
                <a16:creationId xmlns:a16="http://schemas.microsoft.com/office/drawing/2014/main" id="{9EAD7258-CFE9-2576-3068-AC466EDDB9E6}"/>
              </a:ext>
            </a:extLst>
          </p:cNvPr>
          <p:cNvSpPr txBox="1">
            <a:spLocks noChangeArrowheads="1"/>
          </p:cNvSpPr>
          <p:nvPr/>
        </p:nvSpPr>
        <p:spPr bwMode="auto">
          <a:xfrm>
            <a:off x="3782470" y="3304153"/>
            <a:ext cx="7889966" cy="95410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chemeClr val="accent3"/>
                </a:solidFill>
                <a:latin typeface="Arial Narrow" panose="020B0606020202030204" pitchFamily="34" charset="0"/>
                <a:cs typeface="Calibri Light" panose="020F0302020204030204" pitchFamily="34" charset="0"/>
              </a:rPr>
              <a:t>Provide a process for a patient to appeal </a:t>
            </a:r>
            <a:r>
              <a:rPr lang="en-US" altLang="en-US" sz="2800" b="1" dirty="0">
                <a:solidFill>
                  <a:srgbClr val="6A5F5E"/>
                </a:solidFill>
                <a:latin typeface="Arial Narrow" panose="020B0606020202030204" pitchFamily="34" charset="0"/>
                <a:cs typeface="Calibri Light" panose="020F0302020204030204" pitchFamily="34" charset="0"/>
              </a:rPr>
              <a:t>a denial of financial assistance, in whole or in part </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
        <p:nvSpPr>
          <p:cNvPr id="8" name="TextBox 1">
            <a:extLst>
              <a:ext uri="{FF2B5EF4-FFF2-40B4-BE49-F238E27FC236}">
                <a16:creationId xmlns:a16="http://schemas.microsoft.com/office/drawing/2014/main" id="{A6BBA67D-60B3-231B-CC52-038FD14C6A15}"/>
              </a:ext>
            </a:extLst>
          </p:cNvPr>
          <p:cNvSpPr txBox="1">
            <a:spLocks noChangeArrowheads="1"/>
          </p:cNvSpPr>
          <p:nvPr/>
        </p:nvSpPr>
        <p:spPr bwMode="auto">
          <a:xfrm>
            <a:off x="714104" y="4768591"/>
            <a:ext cx="7889966" cy="95410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chemeClr val="accent6"/>
                </a:solidFill>
                <a:latin typeface="Arial Narrow" panose="020B0606020202030204" pitchFamily="34" charset="0"/>
                <a:cs typeface="Calibri Light" panose="020F0302020204030204" pitchFamily="34" charset="0"/>
              </a:rPr>
              <a:t>Report new data on financial assistance </a:t>
            </a:r>
            <a:r>
              <a:rPr lang="en-US" altLang="en-US" sz="2800" b="1" dirty="0">
                <a:solidFill>
                  <a:srgbClr val="6A5F5E"/>
                </a:solidFill>
                <a:latin typeface="Arial Narrow" panose="020B0606020202030204" pitchFamily="34" charset="0"/>
                <a:cs typeface="Calibri Light" panose="020F0302020204030204" pitchFamily="34" charset="0"/>
              </a:rPr>
              <a:t>applications, approvals, denials and collection activities</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
        <p:nvSpPr>
          <p:cNvPr id="2" name="TextBox 1">
            <a:extLst>
              <a:ext uri="{FF2B5EF4-FFF2-40B4-BE49-F238E27FC236}">
                <a16:creationId xmlns:a16="http://schemas.microsoft.com/office/drawing/2014/main" id="{9B7E51A4-25B0-B37F-B6E6-6C61C4998552}"/>
              </a:ext>
            </a:extLst>
          </p:cNvPr>
          <p:cNvSpPr txBox="1"/>
          <p:nvPr/>
        </p:nvSpPr>
        <p:spPr>
          <a:xfrm>
            <a:off x="595571" y="1059075"/>
            <a:ext cx="2802370" cy="584775"/>
          </a:xfrm>
          <a:prstGeom prst="rect">
            <a:avLst/>
          </a:prstGeom>
          <a:noFill/>
        </p:spPr>
        <p:txBody>
          <a:bodyPr wrap="none" rtlCol="0">
            <a:spAutoFit/>
          </a:bodyPr>
          <a:lstStyle/>
          <a:p>
            <a:pPr algn="l"/>
            <a:r>
              <a:rPr lang="en-US" sz="3200" b="1" dirty="0">
                <a:latin typeface="Arial Narrow" panose="020B0606020202030204" pitchFamily="34" charset="0"/>
              </a:rPr>
              <a:t>Hospitals must: </a:t>
            </a:r>
          </a:p>
        </p:txBody>
      </p:sp>
    </p:spTree>
    <p:extLst>
      <p:ext uri="{BB962C8B-B14F-4D97-AF65-F5344CB8AC3E}">
        <p14:creationId xmlns:p14="http://schemas.microsoft.com/office/powerpoint/2010/main" val="3317310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E2B34F6-A352-657B-C517-627A01F65BF1}"/>
              </a:ext>
            </a:extLst>
          </p:cNvPr>
          <p:cNvSpPr>
            <a:spLocks noGrp="1"/>
          </p:cNvSpPr>
          <p:nvPr>
            <p:ph type="body" sz="quarter" idx="11"/>
          </p:nvPr>
        </p:nvSpPr>
        <p:spPr/>
        <p:txBody>
          <a:bodyPr/>
          <a:lstStyle/>
          <a:p>
            <a:r>
              <a:rPr lang="en-US" dirty="0"/>
              <a:t>What questions do you have?</a:t>
            </a:r>
          </a:p>
        </p:txBody>
      </p:sp>
    </p:spTree>
    <p:extLst>
      <p:ext uri="{BB962C8B-B14F-4D97-AF65-F5344CB8AC3E}">
        <p14:creationId xmlns:p14="http://schemas.microsoft.com/office/powerpoint/2010/main" val="1848692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B33D541-D1F8-400F-843E-9A41921A7E5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43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2BF702-47CA-A1E1-C260-89BB52B4EEE9}"/>
              </a:ext>
            </a:extLst>
          </p:cNvPr>
          <p:cNvSpPr>
            <a:spLocks noGrp="1"/>
          </p:cNvSpPr>
          <p:nvPr>
            <p:ph type="title"/>
          </p:nvPr>
        </p:nvSpPr>
        <p:spPr/>
        <p:txBody>
          <a:bodyPr/>
          <a:lstStyle/>
          <a:p>
            <a:r>
              <a:rPr lang="en-US" dirty="0"/>
              <a:t>HB 3320 implementation timeline</a:t>
            </a:r>
          </a:p>
        </p:txBody>
      </p:sp>
      <p:graphicFrame>
        <p:nvGraphicFramePr>
          <p:cNvPr id="4" name="Diagram 3">
            <a:extLst>
              <a:ext uri="{FF2B5EF4-FFF2-40B4-BE49-F238E27FC236}">
                <a16:creationId xmlns:a16="http://schemas.microsoft.com/office/drawing/2014/main" id="{08E14280-6133-C8D8-F353-E729C07A4515}"/>
              </a:ext>
            </a:extLst>
          </p:cNvPr>
          <p:cNvGraphicFramePr/>
          <p:nvPr>
            <p:extLst>
              <p:ext uri="{D42A27DB-BD31-4B8C-83A1-F6EECF244321}">
                <p14:modId xmlns:p14="http://schemas.microsoft.com/office/powerpoint/2010/main" val="161609404"/>
              </p:ext>
            </p:extLst>
          </p:nvPr>
        </p:nvGraphicFramePr>
        <p:xfrm>
          <a:off x="1391477" y="719666"/>
          <a:ext cx="940390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EF9697-6180-C7AF-0AB3-AC35EAD1B294}"/>
              </a:ext>
            </a:extLst>
          </p:cNvPr>
          <p:cNvSpPr txBox="1"/>
          <p:nvPr/>
        </p:nvSpPr>
        <p:spPr>
          <a:xfrm>
            <a:off x="604455" y="1255593"/>
            <a:ext cx="1918544" cy="1200329"/>
          </a:xfrm>
          <a:prstGeom prst="rect">
            <a:avLst/>
          </a:prstGeom>
          <a:noFill/>
          <a:ln>
            <a:solidFill>
              <a:schemeClr val="accent1"/>
            </a:solidFill>
          </a:ln>
        </p:spPr>
        <p:txBody>
          <a:bodyPr wrap="square" rtlCol="0">
            <a:spAutoFit/>
          </a:bodyPr>
          <a:lstStyle/>
          <a:p>
            <a:pPr algn="ctr"/>
            <a:r>
              <a:rPr lang="en-US" b="1" dirty="0">
                <a:solidFill>
                  <a:schemeClr val="accent1"/>
                </a:solidFill>
                <a:latin typeface="Arial" panose="020B0604020202020204" pitchFamily="34" charset="0"/>
                <a:cs typeface="Arial" panose="020B0604020202020204" pitchFamily="34" charset="0"/>
              </a:rPr>
              <a:t>2023 Legislative Session</a:t>
            </a:r>
          </a:p>
          <a:p>
            <a:pPr algn="ctr"/>
            <a:r>
              <a:rPr lang="en-US" dirty="0">
                <a:solidFill>
                  <a:schemeClr val="accent1"/>
                </a:solidFill>
                <a:latin typeface="Arial" panose="020B0604020202020204" pitchFamily="34" charset="0"/>
                <a:cs typeface="Arial" panose="020B0604020202020204" pitchFamily="34" charset="0"/>
              </a:rPr>
              <a:t>HB 3320 passed</a:t>
            </a:r>
          </a:p>
        </p:txBody>
      </p:sp>
      <p:sp>
        <p:nvSpPr>
          <p:cNvPr id="8" name="TextBox 7">
            <a:extLst>
              <a:ext uri="{FF2B5EF4-FFF2-40B4-BE49-F238E27FC236}">
                <a16:creationId xmlns:a16="http://schemas.microsoft.com/office/drawing/2014/main" id="{DB60885C-A126-8A4D-D381-36F162CE3A4C}"/>
              </a:ext>
            </a:extLst>
          </p:cNvPr>
          <p:cNvSpPr txBox="1"/>
          <p:nvPr/>
        </p:nvSpPr>
        <p:spPr>
          <a:xfrm>
            <a:off x="1391477" y="4374614"/>
            <a:ext cx="1844793" cy="1477328"/>
          </a:xfrm>
          <a:prstGeom prst="rect">
            <a:avLst/>
          </a:prstGeom>
          <a:noFill/>
          <a:ln>
            <a:solidFill>
              <a:schemeClr val="accent2"/>
            </a:solidFill>
          </a:ln>
        </p:spPr>
        <p:txBody>
          <a:bodyPr wrap="square" rtlCol="0">
            <a:spAutoFit/>
          </a:bodyPr>
          <a:lstStyle/>
          <a:p>
            <a:pPr algn="ctr"/>
            <a:r>
              <a:rPr lang="en-US" b="1" dirty="0">
                <a:solidFill>
                  <a:schemeClr val="accent2"/>
                </a:solidFill>
                <a:latin typeface="Arial" panose="020B0604020202020204" pitchFamily="34" charset="0"/>
                <a:cs typeface="Arial" panose="020B0604020202020204" pitchFamily="34" charset="0"/>
              </a:rPr>
              <a:t>September 2023</a:t>
            </a:r>
          </a:p>
          <a:p>
            <a:pPr algn="ctr"/>
            <a:r>
              <a:rPr lang="en-US" dirty="0">
                <a:solidFill>
                  <a:schemeClr val="accent2"/>
                </a:solidFill>
                <a:latin typeface="Arial" panose="020B0604020202020204" pitchFamily="34" charset="0"/>
                <a:cs typeface="Arial" panose="020B0604020202020204" pitchFamily="34" charset="0"/>
              </a:rPr>
              <a:t>OHA conducted partner engagement</a:t>
            </a:r>
          </a:p>
        </p:txBody>
      </p:sp>
      <p:sp>
        <p:nvSpPr>
          <p:cNvPr id="10" name="TextBox 9">
            <a:extLst>
              <a:ext uri="{FF2B5EF4-FFF2-40B4-BE49-F238E27FC236}">
                <a16:creationId xmlns:a16="http://schemas.microsoft.com/office/drawing/2014/main" id="{3C6F7E58-7264-2B7D-F72A-9D21FFBE4F95}"/>
              </a:ext>
            </a:extLst>
          </p:cNvPr>
          <p:cNvSpPr txBox="1"/>
          <p:nvPr/>
        </p:nvSpPr>
        <p:spPr>
          <a:xfrm>
            <a:off x="2826414" y="1255593"/>
            <a:ext cx="1566694" cy="1200329"/>
          </a:xfrm>
          <a:prstGeom prst="rect">
            <a:avLst/>
          </a:prstGeom>
          <a:noFill/>
          <a:ln>
            <a:solidFill>
              <a:schemeClr val="accent3"/>
            </a:solidFill>
          </a:ln>
        </p:spPr>
        <p:txBody>
          <a:bodyPr wrap="square" rtlCol="0">
            <a:spAutoFit/>
          </a:bodyPr>
          <a:lstStyle/>
          <a:p>
            <a:pPr algn="ctr"/>
            <a:r>
              <a:rPr lang="en-US" b="1" dirty="0">
                <a:solidFill>
                  <a:schemeClr val="accent3"/>
                </a:solidFill>
                <a:latin typeface="Arial" panose="020B0604020202020204" pitchFamily="34" charset="0"/>
                <a:cs typeface="Arial" panose="020B0604020202020204" pitchFamily="34" charset="0"/>
              </a:rPr>
              <a:t>Fall/Winter 2023</a:t>
            </a:r>
          </a:p>
          <a:p>
            <a:pPr algn="ctr"/>
            <a:r>
              <a:rPr lang="en-US" dirty="0">
                <a:solidFill>
                  <a:schemeClr val="accent3"/>
                </a:solidFill>
                <a:latin typeface="Arial" panose="020B0604020202020204" pitchFamily="34" charset="0"/>
                <a:cs typeface="Arial" panose="020B0604020202020204" pitchFamily="34" charset="0"/>
              </a:rPr>
              <a:t>OHA drafted rules</a:t>
            </a:r>
          </a:p>
        </p:txBody>
      </p:sp>
      <p:sp>
        <p:nvSpPr>
          <p:cNvPr id="11" name="TextBox 10">
            <a:extLst>
              <a:ext uri="{FF2B5EF4-FFF2-40B4-BE49-F238E27FC236}">
                <a16:creationId xmlns:a16="http://schemas.microsoft.com/office/drawing/2014/main" id="{ADC90788-A134-043F-E471-84155D39F3B6}"/>
              </a:ext>
            </a:extLst>
          </p:cNvPr>
          <p:cNvSpPr txBox="1"/>
          <p:nvPr/>
        </p:nvSpPr>
        <p:spPr>
          <a:xfrm>
            <a:off x="3507343" y="4651613"/>
            <a:ext cx="1696828" cy="1200329"/>
          </a:xfrm>
          <a:prstGeom prst="rect">
            <a:avLst/>
          </a:prstGeom>
          <a:noFill/>
          <a:ln>
            <a:solidFill>
              <a:schemeClr val="accent6"/>
            </a:solidFill>
          </a:ln>
        </p:spPr>
        <p:txBody>
          <a:bodyPr wrap="square" rtlCol="0">
            <a:spAutoFit/>
          </a:bodyPr>
          <a:lstStyle/>
          <a:p>
            <a:pPr algn="ctr"/>
            <a:r>
              <a:rPr lang="en-US" b="1" dirty="0">
                <a:solidFill>
                  <a:schemeClr val="accent6"/>
                </a:solidFill>
                <a:latin typeface="Arial" panose="020B0604020202020204" pitchFamily="34" charset="0"/>
                <a:cs typeface="Arial" panose="020B0604020202020204" pitchFamily="34" charset="0"/>
              </a:rPr>
              <a:t>January 2024</a:t>
            </a:r>
          </a:p>
          <a:p>
            <a:pPr algn="ctr"/>
            <a:r>
              <a:rPr lang="en-US" dirty="0">
                <a:solidFill>
                  <a:schemeClr val="accent6"/>
                </a:solidFill>
                <a:latin typeface="Arial" panose="020B0604020202020204" pitchFamily="34" charset="0"/>
                <a:cs typeface="Arial" panose="020B0604020202020204" pitchFamily="34" charset="0"/>
              </a:rPr>
              <a:t>Rules Advisory Committee meetings held</a:t>
            </a:r>
          </a:p>
        </p:txBody>
      </p:sp>
      <p:sp>
        <p:nvSpPr>
          <p:cNvPr id="12" name="TextBox 11">
            <a:extLst>
              <a:ext uri="{FF2B5EF4-FFF2-40B4-BE49-F238E27FC236}">
                <a16:creationId xmlns:a16="http://schemas.microsoft.com/office/drawing/2014/main" id="{C9029EA4-846C-A4E9-0E49-A7FC6135BB56}"/>
              </a:ext>
            </a:extLst>
          </p:cNvPr>
          <p:cNvSpPr txBox="1"/>
          <p:nvPr/>
        </p:nvSpPr>
        <p:spPr>
          <a:xfrm>
            <a:off x="4662532" y="1258859"/>
            <a:ext cx="1481362" cy="1200329"/>
          </a:xfrm>
          <a:prstGeom prst="rect">
            <a:avLst/>
          </a:prstGeom>
          <a:noFill/>
          <a:ln>
            <a:solidFill>
              <a:schemeClr val="accent1"/>
            </a:solidFill>
          </a:ln>
        </p:spPr>
        <p:txBody>
          <a:bodyPr wrap="square" rtlCol="0">
            <a:spAutoFit/>
          </a:bodyPr>
          <a:lstStyle/>
          <a:p>
            <a:pPr algn="ctr"/>
            <a:r>
              <a:rPr lang="en-US" b="1" dirty="0">
                <a:solidFill>
                  <a:schemeClr val="accent1"/>
                </a:solidFill>
                <a:latin typeface="Arial" panose="020B0604020202020204" pitchFamily="34" charset="0"/>
                <a:cs typeface="Arial" panose="020B0604020202020204" pitchFamily="34" charset="0"/>
              </a:rPr>
              <a:t>February 2024</a:t>
            </a:r>
          </a:p>
          <a:p>
            <a:pPr algn="ctr"/>
            <a:r>
              <a:rPr lang="en-US" dirty="0">
                <a:solidFill>
                  <a:schemeClr val="accent1"/>
                </a:solidFill>
                <a:latin typeface="Arial" panose="020B0604020202020204" pitchFamily="34" charset="0"/>
                <a:cs typeface="Arial" panose="020B0604020202020204" pitchFamily="34" charset="0"/>
              </a:rPr>
              <a:t>OHA drafted revised rules</a:t>
            </a:r>
          </a:p>
        </p:txBody>
      </p:sp>
      <p:sp>
        <p:nvSpPr>
          <p:cNvPr id="13" name="TextBox 12">
            <a:extLst>
              <a:ext uri="{FF2B5EF4-FFF2-40B4-BE49-F238E27FC236}">
                <a16:creationId xmlns:a16="http://schemas.microsoft.com/office/drawing/2014/main" id="{2BA861EA-E098-F233-9BAD-78A0C8DB2762}"/>
              </a:ext>
            </a:extLst>
          </p:cNvPr>
          <p:cNvSpPr txBox="1"/>
          <p:nvPr/>
        </p:nvSpPr>
        <p:spPr>
          <a:xfrm>
            <a:off x="5408991" y="4374614"/>
            <a:ext cx="1578839" cy="1477328"/>
          </a:xfrm>
          <a:prstGeom prst="rect">
            <a:avLst/>
          </a:prstGeom>
          <a:noFill/>
          <a:ln>
            <a:solidFill>
              <a:schemeClr val="accent2"/>
            </a:solidFill>
          </a:ln>
        </p:spPr>
        <p:txBody>
          <a:bodyPr wrap="square" rtlCol="0">
            <a:spAutoFit/>
          </a:bodyPr>
          <a:lstStyle/>
          <a:p>
            <a:pPr algn="ctr"/>
            <a:r>
              <a:rPr lang="en-US" b="1" dirty="0">
                <a:solidFill>
                  <a:schemeClr val="accent2"/>
                </a:solidFill>
                <a:latin typeface="Arial" panose="020B0604020202020204" pitchFamily="34" charset="0"/>
                <a:cs typeface="Arial" panose="020B0604020202020204" pitchFamily="34" charset="0"/>
              </a:rPr>
              <a:t>April 2024</a:t>
            </a:r>
          </a:p>
          <a:p>
            <a:pPr algn="ctr"/>
            <a:r>
              <a:rPr lang="en-US" dirty="0">
                <a:solidFill>
                  <a:schemeClr val="accent2"/>
                </a:solidFill>
                <a:latin typeface="Arial" panose="020B0604020202020204" pitchFamily="34" charset="0"/>
                <a:cs typeface="Arial" panose="020B0604020202020204" pitchFamily="34" charset="0"/>
              </a:rPr>
              <a:t>Public comment period and rules hearing</a:t>
            </a:r>
          </a:p>
        </p:txBody>
      </p:sp>
      <p:sp>
        <p:nvSpPr>
          <p:cNvPr id="14" name="TextBox 13">
            <a:extLst>
              <a:ext uri="{FF2B5EF4-FFF2-40B4-BE49-F238E27FC236}">
                <a16:creationId xmlns:a16="http://schemas.microsoft.com/office/drawing/2014/main" id="{70574910-79AE-F1E2-DF65-F96579B50C3B}"/>
              </a:ext>
            </a:extLst>
          </p:cNvPr>
          <p:cNvSpPr txBox="1"/>
          <p:nvPr/>
        </p:nvSpPr>
        <p:spPr>
          <a:xfrm flipH="1">
            <a:off x="6338268" y="1255594"/>
            <a:ext cx="1307867" cy="1200329"/>
          </a:xfrm>
          <a:prstGeom prst="rect">
            <a:avLst/>
          </a:prstGeom>
          <a:noFill/>
          <a:ln>
            <a:solidFill>
              <a:schemeClr val="accent3"/>
            </a:solidFill>
          </a:ln>
        </p:spPr>
        <p:txBody>
          <a:bodyPr wrap="square" rtlCol="0">
            <a:spAutoFit/>
          </a:bodyPr>
          <a:lstStyle/>
          <a:p>
            <a:pPr algn="ctr"/>
            <a:r>
              <a:rPr lang="en-US" b="1" dirty="0">
                <a:solidFill>
                  <a:schemeClr val="accent3"/>
                </a:solidFill>
                <a:latin typeface="Arial" panose="020B0604020202020204" pitchFamily="34" charset="0"/>
                <a:cs typeface="Arial" panose="020B0604020202020204" pitchFamily="34" charset="0"/>
              </a:rPr>
              <a:t>April 2024</a:t>
            </a:r>
          </a:p>
          <a:p>
            <a:pPr algn="ctr"/>
            <a:r>
              <a:rPr lang="en-US" dirty="0">
                <a:solidFill>
                  <a:schemeClr val="accent3"/>
                </a:solidFill>
                <a:latin typeface="Arial" panose="020B0604020202020204" pitchFamily="34" charset="0"/>
                <a:cs typeface="Arial" panose="020B0604020202020204" pitchFamily="34" charset="0"/>
              </a:rPr>
              <a:t>DOJ approved finals rules</a:t>
            </a:r>
          </a:p>
        </p:txBody>
      </p:sp>
      <p:sp>
        <p:nvSpPr>
          <p:cNvPr id="15" name="TextBox 14">
            <a:extLst>
              <a:ext uri="{FF2B5EF4-FFF2-40B4-BE49-F238E27FC236}">
                <a16:creationId xmlns:a16="http://schemas.microsoft.com/office/drawing/2014/main" id="{D8FFBD34-7184-6C76-EBF5-A6D2A30646CC}"/>
              </a:ext>
            </a:extLst>
          </p:cNvPr>
          <p:cNvSpPr txBox="1"/>
          <p:nvPr/>
        </p:nvSpPr>
        <p:spPr>
          <a:xfrm>
            <a:off x="7228396" y="4655822"/>
            <a:ext cx="1577292" cy="1200329"/>
          </a:xfrm>
          <a:prstGeom prst="rect">
            <a:avLst/>
          </a:prstGeom>
          <a:noFill/>
          <a:ln>
            <a:solidFill>
              <a:schemeClr val="accent6"/>
            </a:solidFill>
          </a:ln>
        </p:spPr>
        <p:txBody>
          <a:bodyPr wrap="square" rtlCol="0">
            <a:spAutoFit/>
          </a:bodyPr>
          <a:lstStyle/>
          <a:p>
            <a:pPr algn="ctr"/>
            <a:r>
              <a:rPr lang="en-US" b="1" dirty="0">
                <a:solidFill>
                  <a:schemeClr val="accent6"/>
                </a:solidFill>
                <a:latin typeface="Arial" panose="020B0604020202020204" pitchFamily="34" charset="0"/>
                <a:cs typeface="Arial" panose="020B0604020202020204" pitchFamily="34" charset="0"/>
              </a:rPr>
              <a:t>May 2024</a:t>
            </a:r>
          </a:p>
          <a:p>
            <a:pPr algn="ctr"/>
            <a:r>
              <a:rPr lang="en-US" dirty="0">
                <a:solidFill>
                  <a:schemeClr val="accent6"/>
                </a:solidFill>
                <a:latin typeface="Arial" panose="020B0604020202020204" pitchFamily="34" charset="0"/>
                <a:cs typeface="Arial" panose="020B0604020202020204" pitchFamily="34" charset="0"/>
              </a:rPr>
              <a:t>Final rules submitted to Sec. of State</a:t>
            </a:r>
          </a:p>
        </p:txBody>
      </p:sp>
      <p:sp>
        <p:nvSpPr>
          <p:cNvPr id="16" name="TextBox 15">
            <a:extLst>
              <a:ext uri="{FF2B5EF4-FFF2-40B4-BE49-F238E27FC236}">
                <a16:creationId xmlns:a16="http://schemas.microsoft.com/office/drawing/2014/main" id="{2F9AFC1F-8E43-3D05-7128-CC2FC957A9F7}"/>
              </a:ext>
            </a:extLst>
          </p:cNvPr>
          <p:cNvSpPr txBox="1"/>
          <p:nvPr/>
        </p:nvSpPr>
        <p:spPr>
          <a:xfrm>
            <a:off x="8014003" y="1255594"/>
            <a:ext cx="1577292" cy="1200329"/>
          </a:xfrm>
          <a:prstGeom prst="rect">
            <a:avLst/>
          </a:prstGeom>
          <a:noFill/>
          <a:ln>
            <a:solidFill>
              <a:schemeClr val="accent1"/>
            </a:solidFill>
          </a:ln>
        </p:spPr>
        <p:txBody>
          <a:bodyPr wrap="square" rtlCol="0">
            <a:spAutoFit/>
          </a:bodyPr>
          <a:lstStyle/>
          <a:p>
            <a:pPr algn="ctr"/>
            <a:r>
              <a:rPr lang="en-US" b="1" dirty="0">
                <a:solidFill>
                  <a:schemeClr val="accent1"/>
                </a:solidFill>
                <a:latin typeface="Arial" panose="020B0604020202020204" pitchFamily="34" charset="0"/>
                <a:cs typeface="Arial" panose="020B0604020202020204" pitchFamily="34" charset="0"/>
              </a:rPr>
              <a:t>July 2024</a:t>
            </a:r>
          </a:p>
          <a:p>
            <a:pPr algn="ctr"/>
            <a:r>
              <a:rPr lang="en-US" dirty="0">
                <a:solidFill>
                  <a:schemeClr val="accent1"/>
                </a:solidFill>
                <a:latin typeface="Arial" panose="020B0604020202020204" pitchFamily="34" charset="0"/>
                <a:cs typeface="Arial" panose="020B0604020202020204" pitchFamily="34" charset="0"/>
              </a:rPr>
              <a:t>Prescreening rules are effective</a:t>
            </a:r>
          </a:p>
        </p:txBody>
      </p:sp>
      <p:sp>
        <p:nvSpPr>
          <p:cNvPr id="17" name="TextBox 16">
            <a:extLst>
              <a:ext uri="{FF2B5EF4-FFF2-40B4-BE49-F238E27FC236}">
                <a16:creationId xmlns:a16="http://schemas.microsoft.com/office/drawing/2014/main" id="{7061C87D-C958-711F-0BA6-8E1C3014E0C5}"/>
              </a:ext>
            </a:extLst>
          </p:cNvPr>
          <p:cNvSpPr txBox="1"/>
          <p:nvPr/>
        </p:nvSpPr>
        <p:spPr>
          <a:xfrm>
            <a:off x="9032297" y="4651613"/>
            <a:ext cx="1967901" cy="1200329"/>
          </a:xfrm>
          <a:prstGeom prst="rect">
            <a:avLst/>
          </a:prstGeom>
          <a:noFill/>
          <a:ln>
            <a:solidFill>
              <a:schemeClr val="accent2"/>
            </a:solidFill>
          </a:ln>
        </p:spPr>
        <p:txBody>
          <a:bodyPr wrap="square" rtlCol="0">
            <a:spAutoFit/>
          </a:bodyPr>
          <a:lstStyle/>
          <a:p>
            <a:pPr algn="ctr"/>
            <a:r>
              <a:rPr lang="en-US" b="1" dirty="0">
                <a:solidFill>
                  <a:schemeClr val="accent2"/>
                </a:solidFill>
                <a:latin typeface="Arial" panose="020B0604020202020204" pitchFamily="34" charset="0"/>
                <a:cs typeface="Arial" panose="020B0604020202020204" pitchFamily="34" charset="0"/>
              </a:rPr>
              <a:t>January 2025</a:t>
            </a:r>
          </a:p>
          <a:p>
            <a:pPr algn="ctr"/>
            <a:r>
              <a:rPr lang="en-US" dirty="0">
                <a:solidFill>
                  <a:schemeClr val="accent2"/>
                </a:solidFill>
                <a:latin typeface="Arial" panose="020B0604020202020204" pitchFamily="34" charset="0"/>
                <a:cs typeface="Arial" panose="020B0604020202020204" pitchFamily="34" charset="0"/>
              </a:rPr>
              <a:t>Appeals and data reporting rules are effective</a:t>
            </a:r>
          </a:p>
        </p:txBody>
      </p:sp>
      <p:cxnSp>
        <p:nvCxnSpPr>
          <p:cNvPr id="19" name="Straight Connector 18">
            <a:extLst>
              <a:ext uri="{FF2B5EF4-FFF2-40B4-BE49-F238E27FC236}">
                <a16:creationId xmlns:a16="http://schemas.microsoft.com/office/drawing/2014/main" id="{15E9B250-7F94-3B7C-71E6-B869759EB9E3}"/>
              </a:ext>
            </a:extLst>
          </p:cNvPr>
          <p:cNvCxnSpPr/>
          <p:nvPr/>
        </p:nvCxnSpPr>
        <p:spPr>
          <a:xfrm>
            <a:off x="1801504" y="2455922"/>
            <a:ext cx="0" cy="72400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9EC4467-D6F8-CF45-45A0-F38A96D426B0}"/>
              </a:ext>
            </a:extLst>
          </p:cNvPr>
          <p:cNvCxnSpPr/>
          <p:nvPr/>
        </p:nvCxnSpPr>
        <p:spPr>
          <a:xfrm>
            <a:off x="2663588" y="3675122"/>
            <a:ext cx="0" cy="72400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2034CF-31E8-50EE-16D7-8826A38CBA91}"/>
              </a:ext>
            </a:extLst>
          </p:cNvPr>
          <p:cNvCxnSpPr/>
          <p:nvPr/>
        </p:nvCxnSpPr>
        <p:spPr>
          <a:xfrm>
            <a:off x="3525540" y="2455922"/>
            <a:ext cx="0" cy="72400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824065E-7219-8D13-988E-372E1112F28E}"/>
              </a:ext>
            </a:extLst>
          </p:cNvPr>
          <p:cNvCxnSpPr>
            <a:cxnSpLocks/>
          </p:cNvCxnSpPr>
          <p:nvPr/>
        </p:nvCxnSpPr>
        <p:spPr>
          <a:xfrm>
            <a:off x="4413579" y="3650608"/>
            <a:ext cx="0" cy="1001005"/>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0B1E360-40B6-2FDF-6AAA-940CD0A193AB}"/>
              </a:ext>
            </a:extLst>
          </p:cNvPr>
          <p:cNvCxnSpPr/>
          <p:nvPr/>
        </p:nvCxnSpPr>
        <p:spPr>
          <a:xfrm>
            <a:off x="5204171" y="2455922"/>
            <a:ext cx="0" cy="72400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EB4E332-EB1F-ACE3-45F8-6A156C21DE87}"/>
              </a:ext>
            </a:extLst>
          </p:cNvPr>
          <p:cNvCxnSpPr/>
          <p:nvPr/>
        </p:nvCxnSpPr>
        <p:spPr>
          <a:xfrm>
            <a:off x="6059732" y="3675122"/>
            <a:ext cx="0" cy="72400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D241DA-3F8D-8DF7-174E-6C8C472F7C89}"/>
              </a:ext>
            </a:extLst>
          </p:cNvPr>
          <p:cNvCxnSpPr/>
          <p:nvPr/>
        </p:nvCxnSpPr>
        <p:spPr>
          <a:xfrm>
            <a:off x="6864824" y="2455922"/>
            <a:ext cx="0" cy="72400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3C2B06B-C05F-D8D3-A205-14911096FC2C}"/>
              </a:ext>
            </a:extLst>
          </p:cNvPr>
          <p:cNvCxnSpPr>
            <a:cxnSpLocks/>
          </p:cNvCxnSpPr>
          <p:nvPr/>
        </p:nvCxnSpPr>
        <p:spPr>
          <a:xfrm>
            <a:off x="7795146" y="3675122"/>
            <a:ext cx="0" cy="976491"/>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732B0B3-87B0-FADF-9A1E-05A2EC5B3DBC}"/>
              </a:ext>
            </a:extLst>
          </p:cNvPr>
          <p:cNvCxnSpPr/>
          <p:nvPr/>
        </p:nvCxnSpPr>
        <p:spPr>
          <a:xfrm>
            <a:off x="8602639" y="2455922"/>
            <a:ext cx="0" cy="724006"/>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0BD692B-9B5A-4CDA-A7A7-A119291BBABA}"/>
              </a:ext>
            </a:extLst>
          </p:cNvPr>
          <p:cNvCxnSpPr>
            <a:cxnSpLocks/>
          </p:cNvCxnSpPr>
          <p:nvPr/>
        </p:nvCxnSpPr>
        <p:spPr>
          <a:xfrm>
            <a:off x="9437427" y="3675122"/>
            <a:ext cx="0" cy="976491"/>
          </a:xfrm>
          <a:prstGeom prst="line">
            <a:avLst/>
          </a:prstGeom>
          <a:ln w="28575">
            <a:solidFill>
              <a:schemeClr val="accent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26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234ACF-3BB3-A531-BC35-5815D3CF1C23}"/>
              </a:ext>
            </a:extLst>
          </p:cNvPr>
          <p:cNvSpPr>
            <a:spLocks noGrp="1"/>
          </p:cNvSpPr>
          <p:nvPr>
            <p:ph type="body" sz="quarter" idx="10"/>
          </p:nvPr>
        </p:nvSpPr>
        <p:spPr/>
        <p:txBody>
          <a:bodyPr/>
          <a:lstStyle/>
          <a:p>
            <a:r>
              <a:rPr lang="en-US" dirty="0"/>
              <a:t>Effective July 1, 2024</a:t>
            </a:r>
          </a:p>
        </p:txBody>
      </p:sp>
      <p:sp>
        <p:nvSpPr>
          <p:cNvPr id="3" name="Text Placeholder 2">
            <a:extLst>
              <a:ext uri="{FF2B5EF4-FFF2-40B4-BE49-F238E27FC236}">
                <a16:creationId xmlns:a16="http://schemas.microsoft.com/office/drawing/2014/main" id="{777C25B0-7B3B-1D30-631D-269707747596}"/>
              </a:ext>
            </a:extLst>
          </p:cNvPr>
          <p:cNvSpPr>
            <a:spLocks noGrp="1"/>
          </p:cNvSpPr>
          <p:nvPr>
            <p:ph type="body" sz="quarter" idx="11"/>
          </p:nvPr>
        </p:nvSpPr>
        <p:spPr/>
        <p:txBody>
          <a:bodyPr/>
          <a:lstStyle/>
          <a:p>
            <a:r>
              <a:rPr lang="en-US" dirty="0"/>
              <a:t>Prescreening</a:t>
            </a:r>
          </a:p>
        </p:txBody>
      </p:sp>
    </p:spTree>
    <p:extLst>
      <p:ext uri="{BB962C8B-B14F-4D97-AF65-F5344CB8AC3E}">
        <p14:creationId xmlns:p14="http://schemas.microsoft.com/office/powerpoint/2010/main" val="3538585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4466EA-4276-DDF3-BA4E-B4E89F8B028A}"/>
              </a:ext>
            </a:extLst>
          </p:cNvPr>
          <p:cNvSpPr>
            <a:spLocks noGrp="1"/>
          </p:cNvSpPr>
          <p:nvPr>
            <p:ph idx="1"/>
          </p:nvPr>
        </p:nvSpPr>
        <p:spPr>
          <a:xfrm>
            <a:off x="676122" y="2271859"/>
            <a:ext cx="10972800" cy="3524103"/>
          </a:xfrm>
        </p:spPr>
        <p:txBody>
          <a:bodyPr/>
          <a:lstStyle/>
          <a:p>
            <a:r>
              <a:rPr lang="en-US" dirty="0"/>
              <a:t>OHA established rules for prescreening in </a:t>
            </a:r>
            <a:r>
              <a:rPr lang="en-US" b="1" dirty="0">
                <a:solidFill>
                  <a:schemeClr val="accent6"/>
                </a:solidFill>
              </a:rPr>
              <a:t>OAR 409-023-0120.</a:t>
            </a:r>
          </a:p>
          <a:p>
            <a:r>
              <a:rPr lang="en-US" dirty="0"/>
              <a:t>Prescreening is a </a:t>
            </a:r>
            <a:r>
              <a:rPr lang="en-US" b="1" dirty="0">
                <a:solidFill>
                  <a:srgbClr val="1F497D"/>
                </a:solidFill>
              </a:rPr>
              <a:t>new and separate </a:t>
            </a:r>
            <a:r>
              <a:rPr lang="en-US" dirty="0"/>
              <a:t>process</a:t>
            </a:r>
            <a:r>
              <a:rPr lang="en-US" b="1" dirty="0">
                <a:solidFill>
                  <a:srgbClr val="1F497D"/>
                </a:solidFill>
              </a:rPr>
              <a:t> </a:t>
            </a:r>
            <a:r>
              <a:rPr lang="en-US" dirty="0"/>
              <a:t>from an application for financial assistance.</a:t>
            </a:r>
          </a:p>
          <a:p>
            <a:r>
              <a:rPr lang="en-US" dirty="0"/>
              <a:t>Hospitals are free to </a:t>
            </a:r>
            <a:r>
              <a:rPr lang="en-US" b="1" dirty="0">
                <a:solidFill>
                  <a:srgbClr val="1F497D"/>
                </a:solidFill>
              </a:rPr>
              <a:t>develop their own process </a:t>
            </a:r>
            <a:r>
              <a:rPr lang="en-US" dirty="0"/>
              <a:t>that complies with requirements in rules.</a:t>
            </a:r>
          </a:p>
          <a:p>
            <a:r>
              <a:rPr lang="en-US" dirty="0"/>
              <a:t>Prescreening is intended to </a:t>
            </a:r>
            <a:r>
              <a:rPr lang="en-US" b="1" dirty="0">
                <a:solidFill>
                  <a:srgbClr val="1F497D"/>
                </a:solidFill>
              </a:rPr>
              <a:t>use readily available information </a:t>
            </a:r>
            <a:r>
              <a:rPr lang="en-US" dirty="0"/>
              <a:t>or services to provide </a:t>
            </a:r>
            <a:r>
              <a:rPr lang="en-US" b="1" dirty="0">
                <a:solidFill>
                  <a:srgbClr val="1F497D"/>
                </a:solidFill>
              </a:rPr>
              <a:t>automatic financial assistance adjustments </a:t>
            </a:r>
            <a:r>
              <a:rPr lang="en-US" dirty="0"/>
              <a:t>without the patient taking action.</a:t>
            </a:r>
          </a:p>
          <a:p>
            <a:endParaRPr lang="en-US" dirty="0"/>
          </a:p>
        </p:txBody>
      </p:sp>
      <p:sp>
        <p:nvSpPr>
          <p:cNvPr id="3" name="Title 2">
            <a:extLst>
              <a:ext uri="{FF2B5EF4-FFF2-40B4-BE49-F238E27FC236}">
                <a16:creationId xmlns:a16="http://schemas.microsoft.com/office/drawing/2014/main" id="{4522565D-5F8A-CA9E-0093-E2E204EA96C6}"/>
              </a:ext>
            </a:extLst>
          </p:cNvPr>
          <p:cNvSpPr>
            <a:spLocks noGrp="1"/>
          </p:cNvSpPr>
          <p:nvPr>
            <p:ph type="title"/>
          </p:nvPr>
        </p:nvSpPr>
        <p:spPr>
          <a:xfrm>
            <a:off x="150293" y="92480"/>
            <a:ext cx="10972800" cy="1143000"/>
          </a:xfrm>
        </p:spPr>
        <p:txBody>
          <a:bodyPr/>
          <a:lstStyle/>
          <a:p>
            <a:r>
              <a:rPr lang="en-US" dirty="0"/>
              <a:t>Prescreening overview</a:t>
            </a:r>
          </a:p>
        </p:txBody>
      </p:sp>
      <p:sp>
        <p:nvSpPr>
          <p:cNvPr id="5" name="Scroll: Horizontal 4">
            <a:extLst>
              <a:ext uri="{FF2B5EF4-FFF2-40B4-BE49-F238E27FC236}">
                <a16:creationId xmlns:a16="http://schemas.microsoft.com/office/drawing/2014/main" id="{D6A04531-4588-018C-DF46-07294D74E5B1}"/>
              </a:ext>
            </a:extLst>
          </p:cNvPr>
          <p:cNvSpPr/>
          <p:nvPr/>
        </p:nvSpPr>
        <p:spPr>
          <a:xfrm>
            <a:off x="723746" y="1095374"/>
            <a:ext cx="10615766" cy="1142999"/>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0" dirty="0">
                <a:solidFill>
                  <a:srgbClr val="000000"/>
                </a:solidFill>
                <a:effectLst/>
                <a:latin typeface="Times New Roman" panose="02020603050405020304" pitchFamily="18" charset="0"/>
              </a:rPr>
              <a:t>“Using the process prescribed by the Oregon Health Authority under subsection (3) of this section, a hospital licensed under ORS 441.025 shall screen a patient for presumptive eligibility for financial assistance…”</a:t>
            </a:r>
            <a:endParaRPr lang="en-US" b="1" dirty="0"/>
          </a:p>
        </p:txBody>
      </p:sp>
    </p:spTree>
    <p:extLst>
      <p:ext uri="{BB962C8B-B14F-4D97-AF65-F5344CB8AC3E}">
        <p14:creationId xmlns:p14="http://schemas.microsoft.com/office/powerpoint/2010/main" val="163180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4466EA-4276-DDF3-BA4E-B4E89F8B028A}"/>
              </a:ext>
            </a:extLst>
          </p:cNvPr>
          <p:cNvSpPr>
            <a:spLocks noGrp="1"/>
          </p:cNvSpPr>
          <p:nvPr>
            <p:ph idx="1"/>
          </p:nvPr>
        </p:nvSpPr>
        <p:spPr>
          <a:xfrm>
            <a:off x="3438524" y="1390335"/>
            <a:ext cx="8648701" cy="2290615"/>
          </a:xfrm>
        </p:spPr>
        <p:txBody>
          <a:bodyPr/>
          <a:lstStyle/>
          <a:p>
            <a:r>
              <a:rPr lang="en-US" dirty="0"/>
              <a:t>The prescreening process and any resulting adjustment to patient costs must meet the same financial assistance standards as ORS 442.614:</a:t>
            </a:r>
          </a:p>
          <a:p>
            <a:pPr marL="342900" indent="-342900">
              <a:buFont typeface="Arial" panose="020B0604020202020204" pitchFamily="34" charset="0"/>
              <a:buChar char="•"/>
            </a:pPr>
            <a:r>
              <a:rPr lang="en-US" dirty="0"/>
              <a:t>Evaluated on </a:t>
            </a:r>
            <a:r>
              <a:rPr lang="en-US" b="1" dirty="0">
                <a:solidFill>
                  <a:srgbClr val="1F497D"/>
                </a:solidFill>
              </a:rPr>
              <a:t>household income</a:t>
            </a:r>
            <a:r>
              <a:rPr lang="en-US" dirty="0"/>
              <a:t>, and</a:t>
            </a:r>
          </a:p>
          <a:p>
            <a:pPr marL="342900" indent="-342900">
              <a:buFont typeface="Arial" panose="020B0604020202020204" pitchFamily="34" charset="0"/>
              <a:buChar char="•"/>
            </a:pPr>
            <a:r>
              <a:rPr lang="en-US" dirty="0"/>
              <a:t>In alignment with </a:t>
            </a:r>
            <a:r>
              <a:rPr lang="en-US" b="1" dirty="0">
                <a:solidFill>
                  <a:srgbClr val="1F497D"/>
                </a:solidFill>
              </a:rPr>
              <a:t>minimum financial assistance tiers</a:t>
            </a:r>
            <a:r>
              <a:rPr lang="en-US" dirty="0"/>
              <a:t>.</a:t>
            </a:r>
          </a:p>
        </p:txBody>
      </p:sp>
      <p:sp>
        <p:nvSpPr>
          <p:cNvPr id="3" name="Title 2">
            <a:extLst>
              <a:ext uri="{FF2B5EF4-FFF2-40B4-BE49-F238E27FC236}">
                <a16:creationId xmlns:a16="http://schemas.microsoft.com/office/drawing/2014/main" id="{4522565D-5F8A-CA9E-0093-E2E204EA96C6}"/>
              </a:ext>
            </a:extLst>
          </p:cNvPr>
          <p:cNvSpPr>
            <a:spLocks noGrp="1"/>
          </p:cNvSpPr>
          <p:nvPr>
            <p:ph type="title"/>
          </p:nvPr>
        </p:nvSpPr>
        <p:spPr>
          <a:xfrm>
            <a:off x="150293" y="92480"/>
            <a:ext cx="10972800" cy="1143000"/>
          </a:xfrm>
        </p:spPr>
        <p:txBody>
          <a:bodyPr/>
          <a:lstStyle/>
          <a:p>
            <a:r>
              <a:rPr lang="en-US" dirty="0"/>
              <a:t>Prescreening overview</a:t>
            </a:r>
          </a:p>
        </p:txBody>
      </p:sp>
      <p:sp>
        <p:nvSpPr>
          <p:cNvPr id="4" name="Scroll: Horizontal 3">
            <a:extLst>
              <a:ext uri="{FF2B5EF4-FFF2-40B4-BE49-F238E27FC236}">
                <a16:creationId xmlns:a16="http://schemas.microsoft.com/office/drawing/2014/main" id="{7B2FBB42-EAEE-48F6-9067-065F07B4DE62}"/>
              </a:ext>
            </a:extLst>
          </p:cNvPr>
          <p:cNvSpPr/>
          <p:nvPr/>
        </p:nvSpPr>
        <p:spPr>
          <a:xfrm>
            <a:off x="150293" y="1235480"/>
            <a:ext cx="3083016" cy="2600326"/>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solidFill>
                  <a:srgbClr val="000000"/>
                </a:solidFill>
                <a:effectLst/>
                <a:latin typeface="Times New Roman" panose="02020603050405020304" pitchFamily="18" charset="0"/>
              </a:rPr>
              <a:t>ORS 442.614 requirements for financial assistance policies</a:t>
            </a:r>
            <a:endParaRPr lang="en-US" dirty="0"/>
          </a:p>
        </p:txBody>
      </p:sp>
      <p:sp>
        <p:nvSpPr>
          <p:cNvPr id="6" name="TextBox 5">
            <a:extLst>
              <a:ext uri="{FF2B5EF4-FFF2-40B4-BE49-F238E27FC236}">
                <a16:creationId xmlns:a16="http://schemas.microsoft.com/office/drawing/2014/main" id="{E8C80F9B-E230-A1F1-F6C8-6B173B752F51}"/>
              </a:ext>
            </a:extLst>
          </p:cNvPr>
          <p:cNvSpPr txBox="1"/>
          <p:nvPr/>
        </p:nvSpPr>
        <p:spPr>
          <a:xfrm>
            <a:off x="150293" y="3943350"/>
            <a:ext cx="11403532" cy="1938992"/>
          </a:xfrm>
          <a:prstGeom prst="rect">
            <a:avLst/>
          </a:prstGeom>
          <a:noFill/>
        </p:spPr>
        <p:txBody>
          <a:bodyPr wrap="square" rtlCol="0">
            <a:spAutoFit/>
          </a:bodyPr>
          <a:lstStyle/>
          <a:p>
            <a:pPr algn="l"/>
            <a:r>
              <a:rPr lang="en-US" sz="2400" dirty="0"/>
              <a:t>Any resulting adjustment to patient costs must be </a:t>
            </a:r>
            <a:r>
              <a:rPr lang="en-US" sz="2400" b="1" dirty="0">
                <a:solidFill>
                  <a:srgbClr val="1F497D"/>
                </a:solidFill>
              </a:rPr>
              <a:t>applied before a patient receives a bill.</a:t>
            </a:r>
          </a:p>
          <a:p>
            <a:pPr algn="l"/>
            <a:endParaRPr lang="en-US" sz="2400" b="1" dirty="0">
              <a:solidFill>
                <a:srgbClr val="1F497D"/>
              </a:solidFill>
            </a:endParaRPr>
          </a:p>
          <a:p>
            <a:pPr algn="l"/>
            <a:r>
              <a:rPr lang="en-US" sz="2400" dirty="0"/>
              <a:t>Prescreening </a:t>
            </a:r>
            <a:r>
              <a:rPr lang="en-US" sz="2400" b="1" dirty="0">
                <a:solidFill>
                  <a:schemeClr val="accent6"/>
                </a:solidFill>
              </a:rPr>
              <a:t>cannot require a patient to provide documentation </a:t>
            </a:r>
            <a:r>
              <a:rPr lang="en-US" sz="2400" dirty="0"/>
              <a:t>or verification and cannot negatively impact the patient’s credit.</a:t>
            </a:r>
          </a:p>
        </p:txBody>
      </p:sp>
    </p:spTree>
    <p:extLst>
      <p:ext uri="{BB962C8B-B14F-4D97-AF65-F5344CB8AC3E}">
        <p14:creationId xmlns:p14="http://schemas.microsoft.com/office/powerpoint/2010/main" val="82971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AC568D-5762-D27B-F2D3-F552E9075B3E}"/>
              </a:ext>
            </a:extLst>
          </p:cNvPr>
          <p:cNvSpPr/>
          <p:nvPr/>
        </p:nvSpPr>
        <p:spPr>
          <a:xfrm>
            <a:off x="1066800" y="3485575"/>
            <a:ext cx="2495550" cy="193040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Determine if patient qualifies for prescreening</a:t>
            </a:r>
          </a:p>
        </p:txBody>
      </p:sp>
      <p:sp>
        <p:nvSpPr>
          <p:cNvPr id="4" name="Rectangle 3">
            <a:extLst>
              <a:ext uri="{FF2B5EF4-FFF2-40B4-BE49-F238E27FC236}">
                <a16:creationId xmlns:a16="http://schemas.microsoft.com/office/drawing/2014/main" id="{14D9AC1C-5B53-DC21-6FF6-C27A32733BE2}"/>
              </a:ext>
            </a:extLst>
          </p:cNvPr>
          <p:cNvSpPr/>
          <p:nvPr/>
        </p:nvSpPr>
        <p:spPr>
          <a:xfrm>
            <a:off x="4641850" y="3485575"/>
            <a:ext cx="2495550" cy="193040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Determine if patient is presumptively eligible</a:t>
            </a:r>
          </a:p>
        </p:txBody>
      </p:sp>
      <p:sp>
        <p:nvSpPr>
          <p:cNvPr id="5" name="Rectangle 4">
            <a:extLst>
              <a:ext uri="{FF2B5EF4-FFF2-40B4-BE49-F238E27FC236}">
                <a16:creationId xmlns:a16="http://schemas.microsoft.com/office/drawing/2014/main" id="{36877976-7832-8B5B-B4A2-79973407911B}"/>
              </a:ext>
            </a:extLst>
          </p:cNvPr>
          <p:cNvSpPr/>
          <p:nvPr/>
        </p:nvSpPr>
        <p:spPr>
          <a:xfrm>
            <a:off x="8304972" y="3452997"/>
            <a:ext cx="2495550" cy="1930400"/>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Adjust patient costs as necessary prior to sending bill</a:t>
            </a:r>
          </a:p>
        </p:txBody>
      </p:sp>
      <p:sp>
        <p:nvSpPr>
          <p:cNvPr id="6" name="TextBox 5">
            <a:extLst>
              <a:ext uri="{FF2B5EF4-FFF2-40B4-BE49-F238E27FC236}">
                <a16:creationId xmlns:a16="http://schemas.microsoft.com/office/drawing/2014/main" id="{5FBFB786-1CC2-FC1B-47C5-E8254A054281}"/>
              </a:ext>
            </a:extLst>
          </p:cNvPr>
          <p:cNvSpPr txBox="1">
            <a:spLocks noChangeArrowheads="1"/>
          </p:cNvSpPr>
          <p:nvPr/>
        </p:nvSpPr>
        <p:spPr bwMode="auto">
          <a:xfrm>
            <a:off x="333375" y="328411"/>
            <a:ext cx="11420475" cy="954107"/>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Before any prescreening actions, the hospital must </a:t>
            </a:r>
            <a:r>
              <a:rPr lang="en-US" altLang="en-US" sz="2800" b="1" dirty="0">
                <a:solidFill>
                  <a:schemeClr val="accent2"/>
                </a:solidFill>
                <a:latin typeface="Arial Narrow" panose="020B0606020202030204" pitchFamily="34" charset="0"/>
                <a:cs typeface="Calibri Light" panose="020F0302020204030204" pitchFamily="34" charset="0"/>
              </a:rPr>
              <a:t>determine if the patient has existing financial assistance eligibility</a:t>
            </a:r>
            <a:endParaRPr lang="en-US" altLang="en-US" sz="2800" b="1" kern="0" dirty="0">
              <a:solidFill>
                <a:schemeClr val="accent2"/>
              </a:solidFill>
              <a:latin typeface="Arial Narrow" panose="020B0606020202030204" pitchFamily="34" charset="0"/>
              <a:cs typeface="Calibri Light" panose="020F0302020204030204" pitchFamily="34" charset="0"/>
            </a:endParaRPr>
          </a:p>
        </p:txBody>
      </p:sp>
      <p:sp>
        <p:nvSpPr>
          <p:cNvPr id="7" name="Rectangle 6">
            <a:extLst>
              <a:ext uri="{FF2B5EF4-FFF2-40B4-BE49-F238E27FC236}">
                <a16:creationId xmlns:a16="http://schemas.microsoft.com/office/drawing/2014/main" id="{7D691370-1919-CE84-B698-E497B53F204E}"/>
              </a:ext>
            </a:extLst>
          </p:cNvPr>
          <p:cNvSpPr/>
          <p:nvPr/>
        </p:nvSpPr>
        <p:spPr>
          <a:xfrm>
            <a:off x="1066800" y="3078855"/>
            <a:ext cx="9733722" cy="395999"/>
          </a:xfrm>
          <a:prstGeom prst="rect">
            <a:avLst/>
          </a:prstGeom>
          <a:solidFill>
            <a:schemeClr val="accent3"/>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Prescreening Process</a:t>
            </a:r>
          </a:p>
        </p:txBody>
      </p:sp>
      <p:sp>
        <p:nvSpPr>
          <p:cNvPr id="8" name="Rectangle 7">
            <a:extLst>
              <a:ext uri="{FF2B5EF4-FFF2-40B4-BE49-F238E27FC236}">
                <a16:creationId xmlns:a16="http://schemas.microsoft.com/office/drawing/2014/main" id="{7582063F-2B27-6C8E-7557-8A035AA84550}"/>
              </a:ext>
            </a:extLst>
          </p:cNvPr>
          <p:cNvSpPr/>
          <p:nvPr/>
        </p:nvSpPr>
        <p:spPr>
          <a:xfrm>
            <a:off x="1009650" y="5582432"/>
            <a:ext cx="9759950" cy="726984"/>
          </a:xfrm>
          <a:prstGeom prst="rect">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Notify patient of results</a:t>
            </a:r>
          </a:p>
        </p:txBody>
      </p:sp>
      <p:sp>
        <p:nvSpPr>
          <p:cNvPr id="9" name="Arrow: Right 8">
            <a:extLst>
              <a:ext uri="{FF2B5EF4-FFF2-40B4-BE49-F238E27FC236}">
                <a16:creationId xmlns:a16="http://schemas.microsoft.com/office/drawing/2014/main" id="{50FB5217-78E9-8016-6333-D83CBA7AF47B}"/>
              </a:ext>
            </a:extLst>
          </p:cNvPr>
          <p:cNvSpPr/>
          <p:nvPr/>
        </p:nvSpPr>
        <p:spPr>
          <a:xfrm>
            <a:off x="3762375" y="4123911"/>
            <a:ext cx="736600" cy="190500"/>
          </a:xfrm>
          <a:prstGeom prst="rightArrow">
            <a:avLst/>
          </a:prstGeom>
          <a:solidFill>
            <a:schemeClr val="accent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A8383AE4-823F-6BBE-7050-5436346CEB5E}"/>
              </a:ext>
            </a:extLst>
          </p:cNvPr>
          <p:cNvSpPr/>
          <p:nvPr/>
        </p:nvSpPr>
        <p:spPr>
          <a:xfrm>
            <a:off x="7337425" y="4093818"/>
            <a:ext cx="736600" cy="190500"/>
          </a:xfrm>
          <a:prstGeom prst="rightArrow">
            <a:avLst/>
          </a:prstGeom>
          <a:solidFill>
            <a:schemeClr val="accent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croll: Horizontal 1">
            <a:extLst>
              <a:ext uri="{FF2B5EF4-FFF2-40B4-BE49-F238E27FC236}">
                <a16:creationId xmlns:a16="http://schemas.microsoft.com/office/drawing/2014/main" id="{0D56EE28-0EF2-AFC6-3954-E3E23474D415}"/>
              </a:ext>
            </a:extLst>
          </p:cNvPr>
          <p:cNvSpPr/>
          <p:nvPr/>
        </p:nvSpPr>
        <p:spPr>
          <a:xfrm>
            <a:off x="589954" y="1377355"/>
            <a:ext cx="10674393" cy="1502465"/>
          </a:xfrm>
          <a:prstGeom prst="horizontalScroll">
            <a:avLst/>
          </a:pr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0000"/>
                </a:solidFill>
                <a:latin typeface="Times New Roman" panose="02020603050405020304" pitchFamily="18" charset="0"/>
                <a:cs typeface="Times New Roman" panose="02020603050405020304" pitchFamily="18" charset="0"/>
              </a:rPr>
              <a:t>ORS 447.615(7) If a patient applies for financial assistance and the hospital determines that the patient is eligible for financial assistance based on documentation provided by the patient, the patient’s eligibility for financial assistance continues for nine months following the hospital’s determination, and the patient may not be required to reapply for financial assistance for services provided during that nine-month period.</a:t>
            </a:r>
            <a:endParaRPr lang="en-US" sz="16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229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A1B4A3-1B17-8F18-3CB7-C6B7EF32B87A}"/>
              </a:ext>
            </a:extLst>
          </p:cNvPr>
          <p:cNvSpPr>
            <a:spLocks noGrp="1"/>
          </p:cNvSpPr>
          <p:nvPr>
            <p:ph type="title"/>
          </p:nvPr>
        </p:nvSpPr>
        <p:spPr>
          <a:xfrm>
            <a:off x="133350" y="47099"/>
            <a:ext cx="10972800" cy="1143000"/>
          </a:xfrm>
        </p:spPr>
        <p:txBody>
          <a:bodyPr/>
          <a:lstStyle/>
          <a:p>
            <a:r>
              <a:rPr lang="en-US" dirty="0"/>
              <a:t>Who to prescreen</a:t>
            </a:r>
          </a:p>
        </p:txBody>
      </p:sp>
      <p:sp>
        <p:nvSpPr>
          <p:cNvPr id="4" name="TextBox 1">
            <a:extLst>
              <a:ext uri="{FF2B5EF4-FFF2-40B4-BE49-F238E27FC236}">
                <a16:creationId xmlns:a16="http://schemas.microsoft.com/office/drawing/2014/main" id="{80E1C870-1743-4096-84EB-05A06F506571}"/>
              </a:ext>
            </a:extLst>
          </p:cNvPr>
          <p:cNvSpPr txBox="1">
            <a:spLocks noChangeArrowheads="1"/>
          </p:cNvSpPr>
          <p:nvPr/>
        </p:nvSpPr>
        <p:spPr bwMode="auto">
          <a:xfrm>
            <a:off x="459443" y="1370396"/>
            <a:ext cx="3529283" cy="523220"/>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Uninsured</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
        <p:nvSpPr>
          <p:cNvPr id="5" name="TextBox 1">
            <a:extLst>
              <a:ext uri="{FF2B5EF4-FFF2-40B4-BE49-F238E27FC236}">
                <a16:creationId xmlns:a16="http://schemas.microsoft.com/office/drawing/2014/main" id="{C1121949-4136-0E82-3156-529CACF5006C}"/>
              </a:ext>
            </a:extLst>
          </p:cNvPr>
          <p:cNvSpPr txBox="1">
            <a:spLocks noChangeArrowheads="1"/>
          </p:cNvSpPr>
          <p:nvPr/>
        </p:nvSpPr>
        <p:spPr bwMode="auto">
          <a:xfrm>
            <a:off x="459443" y="2106497"/>
            <a:ext cx="3529283" cy="1384995"/>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kern="0" dirty="0">
                <a:solidFill>
                  <a:srgbClr val="6A5F5E"/>
                </a:solidFill>
                <a:latin typeface="Arial Narrow" panose="020B0606020202030204" pitchFamily="34" charset="0"/>
                <a:cs typeface="Calibri Light" panose="020F0302020204030204" pitchFamily="34" charset="0"/>
              </a:rPr>
              <a:t>Enrolled in a state medical assistance program</a:t>
            </a:r>
          </a:p>
        </p:txBody>
      </p:sp>
      <p:sp>
        <p:nvSpPr>
          <p:cNvPr id="6" name="TextBox 1">
            <a:extLst>
              <a:ext uri="{FF2B5EF4-FFF2-40B4-BE49-F238E27FC236}">
                <a16:creationId xmlns:a16="http://schemas.microsoft.com/office/drawing/2014/main" id="{4557EB1E-6831-DC86-14FB-A0F4AFD6BBB3}"/>
              </a:ext>
            </a:extLst>
          </p:cNvPr>
          <p:cNvSpPr txBox="1">
            <a:spLocks noChangeArrowheads="1"/>
          </p:cNvSpPr>
          <p:nvPr/>
        </p:nvSpPr>
        <p:spPr bwMode="auto">
          <a:xfrm>
            <a:off x="459442" y="3713822"/>
            <a:ext cx="3529283" cy="954107"/>
          </a:xfrm>
          <a:prstGeom prst="rect">
            <a:avLst/>
          </a:prstGeom>
          <a:solidFill>
            <a:sysClr val="window" lastClr="FFFFFF"/>
          </a:solidFill>
          <a:ln w="38100">
            <a:solidFill>
              <a:srgbClr val="1F497D"/>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kern="0" dirty="0">
                <a:solidFill>
                  <a:srgbClr val="6A5F5E"/>
                </a:solidFill>
                <a:latin typeface="Arial Narrow" panose="020B0606020202030204" pitchFamily="34" charset="0"/>
                <a:cs typeface="Calibri Light" panose="020F0302020204030204" pitchFamily="34" charset="0"/>
              </a:rPr>
              <a:t>Will owe the hospital $500 or more</a:t>
            </a:r>
          </a:p>
        </p:txBody>
      </p:sp>
      <p:sp>
        <p:nvSpPr>
          <p:cNvPr id="7" name="TextBox 6">
            <a:extLst>
              <a:ext uri="{FF2B5EF4-FFF2-40B4-BE49-F238E27FC236}">
                <a16:creationId xmlns:a16="http://schemas.microsoft.com/office/drawing/2014/main" id="{3B86FEBE-5617-6064-7B58-CD22D766496F}"/>
              </a:ext>
            </a:extLst>
          </p:cNvPr>
          <p:cNvSpPr txBox="1"/>
          <p:nvPr/>
        </p:nvSpPr>
        <p:spPr>
          <a:xfrm>
            <a:off x="4792080" y="1447340"/>
            <a:ext cx="6789038" cy="430887"/>
          </a:xfrm>
          <a:prstGeom prst="rect">
            <a:avLst/>
          </a:prstGeom>
          <a:noFill/>
        </p:spPr>
        <p:txBody>
          <a:bodyPr wrap="none" rtlCol="0">
            <a:spAutoFit/>
          </a:bodyPr>
          <a:lstStyle/>
          <a:p>
            <a:pPr algn="l"/>
            <a:r>
              <a:rPr lang="en-US" sz="2200" dirty="0">
                <a:latin typeface="Arial Narrow" panose="020B0606020202030204" pitchFamily="34" charset="0"/>
              </a:rPr>
              <a:t>Any patient without public or private health insurance coverage</a:t>
            </a:r>
          </a:p>
        </p:txBody>
      </p:sp>
      <p:sp>
        <p:nvSpPr>
          <p:cNvPr id="8" name="TextBox 7">
            <a:extLst>
              <a:ext uri="{FF2B5EF4-FFF2-40B4-BE49-F238E27FC236}">
                <a16:creationId xmlns:a16="http://schemas.microsoft.com/office/drawing/2014/main" id="{C4D38C66-1210-09BC-8518-1412B3BFEE24}"/>
              </a:ext>
            </a:extLst>
          </p:cNvPr>
          <p:cNvSpPr txBox="1"/>
          <p:nvPr/>
        </p:nvSpPr>
        <p:spPr>
          <a:xfrm>
            <a:off x="4851347" y="2135468"/>
            <a:ext cx="5618845" cy="1446550"/>
          </a:xfrm>
          <a:prstGeom prst="rect">
            <a:avLst/>
          </a:prstGeom>
          <a:noFill/>
        </p:spPr>
        <p:txBody>
          <a:bodyPr wrap="square" rtlCol="0">
            <a:spAutoFit/>
          </a:bodyPr>
          <a:lstStyle/>
          <a:p>
            <a:pPr algn="l"/>
            <a:r>
              <a:rPr lang="en-US" sz="2200" dirty="0">
                <a:latin typeface="Arial Narrow" panose="020B0606020202030204" pitchFamily="34" charset="0"/>
              </a:rPr>
              <a:t>Any type of OHP including CCO or open card or any other state-provided coverage such as CHIP, Healthier Oregon, or Bridge program (basic health plan)</a:t>
            </a:r>
          </a:p>
        </p:txBody>
      </p:sp>
      <p:sp>
        <p:nvSpPr>
          <p:cNvPr id="11" name="TextBox 10">
            <a:extLst>
              <a:ext uri="{FF2B5EF4-FFF2-40B4-BE49-F238E27FC236}">
                <a16:creationId xmlns:a16="http://schemas.microsoft.com/office/drawing/2014/main" id="{E9BCD5C1-61E3-60EA-57C7-D1DEC1AD8055}"/>
              </a:ext>
            </a:extLst>
          </p:cNvPr>
          <p:cNvSpPr txBox="1"/>
          <p:nvPr/>
        </p:nvSpPr>
        <p:spPr>
          <a:xfrm>
            <a:off x="4792080" y="3736902"/>
            <a:ext cx="5618845" cy="769441"/>
          </a:xfrm>
          <a:prstGeom prst="rect">
            <a:avLst/>
          </a:prstGeom>
          <a:noFill/>
        </p:spPr>
        <p:txBody>
          <a:bodyPr wrap="square" rtlCol="0">
            <a:spAutoFit/>
          </a:bodyPr>
          <a:lstStyle/>
          <a:p>
            <a:pPr algn="l"/>
            <a:r>
              <a:rPr lang="en-US" sz="2200" dirty="0">
                <a:latin typeface="Arial Narrow" panose="020B0606020202030204" pitchFamily="34" charset="0"/>
              </a:rPr>
              <a:t>Any time the patient’s responsibility amount will be $500 or greater on a single statement</a:t>
            </a:r>
          </a:p>
        </p:txBody>
      </p:sp>
      <p:sp>
        <p:nvSpPr>
          <p:cNvPr id="12" name="TextBox 1">
            <a:extLst>
              <a:ext uri="{FF2B5EF4-FFF2-40B4-BE49-F238E27FC236}">
                <a16:creationId xmlns:a16="http://schemas.microsoft.com/office/drawing/2014/main" id="{9F760AFB-C94F-A30D-F006-220B99035E16}"/>
              </a:ext>
            </a:extLst>
          </p:cNvPr>
          <p:cNvSpPr txBox="1">
            <a:spLocks noChangeArrowheads="1"/>
          </p:cNvSpPr>
          <p:nvPr/>
        </p:nvSpPr>
        <p:spPr bwMode="auto">
          <a:xfrm>
            <a:off x="2507316" y="5186161"/>
            <a:ext cx="5874684" cy="954107"/>
          </a:xfrm>
          <a:prstGeom prst="rect">
            <a:avLst/>
          </a:prstGeom>
          <a:solidFill>
            <a:sysClr val="window" lastClr="FFFFFF"/>
          </a:solidFill>
          <a:ln w="38100">
            <a:solidFill>
              <a:schemeClr val="accent3"/>
            </a:solidFill>
            <a:prstDash val="solid"/>
            <a:miter lim="800000"/>
            <a:headEnd/>
            <a:tailEnd/>
          </a:ln>
        </p:spPr>
        <p:txBody>
          <a:bodyPr wrap="square" anchor="ct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600"/>
              </a:spcBef>
              <a:spcAft>
                <a:spcPts val="600"/>
              </a:spcAft>
              <a:defRPr/>
            </a:pPr>
            <a:r>
              <a:rPr lang="en-US" altLang="en-US" sz="2800" b="1" dirty="0">
                <a:solidFill>
                  <a:srgbClr val="6A5F5E"/>
                </a:solidFill>
                <a:latin typeface="Arial Narrow" panose="020B0606020202030204" pitchFamily="34" charset="0"/>
                <a:cs typeface="Calibri Light" panose="020F0302020204030204" pitchFamily="34" charset="0"/>
              </a:rPr>
              <a:t>Any other qualifying conditions at the hospital’s discretion</a:t>
            </a:r>
            <a:endParaRPr lang="en-US" altLang="en-US" sz="2800" b="1" kern="0" dirty="0">
              <a:solidFill>
                <a:srgbClr val="6A5F5E"/>
              </a:solidFill>
              <a:latin typeface="Arial Narrow" panose="020B0606020202030204" pitchFamily="34" charset="0"/>
              <a:cs typeface="Calibri Light" panose="020F0302020204030204" pitchFamily="34" charset="0"/>
            </a:endParaRPr>
          </a:p>
        </p:txBody>
      </p:sp>
    </p:spTree>
    <p:extLst>
      <p:ext uri="{BB962C8B-B14F-4D97-AF65-F5344CB8AC3E}">
        <p14:creationId xmlns:p14="http://schemas.microsoft.com/office/powerpoint/2010/main" val="1364581742"/>
      </p:ext>
    </p:extLst>
  </p:cSld>
  <p:clrMapOvr>
    <a:masterClrMapping/>
  </p:clrMapOvr>
</p:sld>
</file>

<file path=ppt/theme/theme1.xml><?xml version="1.0" encoding="utf-8"?>
<a:theme xmlns:a="http://schemas.openxmlformats.org/drawingml/2006/main" name="HPA PPT">
  <a:themeElements>
    <a:clrScheme name="HPA PPT">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285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a:latin typeface="Arial Narrow" panose="020B0606020202030204" pitchFamily="34" charset="0"/>
          </a:defRPr>
        </a:defPPr>
      </a:lstStyle>
    </a:txDef>
  </a:objectDefaults>
  <a:extraClrSchemeLst/>
  <a:extLst>
    <a:ext uri="{05A4C25C-085E-4340-85A3-A5531E510DB2}">
      <thm15:themeFamily xmlns:thm15="http://schemas.microsoft.com/office/thememl/2012/main" name="OHA-HPA PPT TEMPLATE widescreen_02 2022" id="{BDE6F339-391E-4A52-98C9-330BE991DF46}" vid="{5970449B-43BC-4F5C-8B37-A86B50DF81B0}"/>
    </a:ext>
  </a:extLst>
</a:theme>
</file>

<file path=ppt/theme/theme2.xml><?xml version="1.0" encoding="utf-8"?>
<a:theme xmlns:a="http://schemas.openxmlformats.org/drawingml/2006/main" name="Office Theme">
  <a:themeElements>
    <a:clrScheme name="HPA Color Theme">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DC4B8C14A3B7408F81BF48727D0045" ma:contentTypeVersion="23" ma:contentTypeDescription="Create a new document." ma:contentTypeScope="" ma:versionID="d30fbf60b9e29d2bce92076226e28adb">
  <xsd:schema xmlns:xsd="http://www.w3.org/2001/XMLSchema" xmlns:xs="http://www.w3.org/2001/XMLSchema" xmlns:p="http://schemas.microsoft.com/office/2006/metadata/properties" xmlns:ns1="http://schemas.microsoft.com/sharepoint/v3" xmlns:ns2="59da1016-2a1b-4f8a-9768-d7a4932f6f16" xmlns:ns3="eb1aef87-c49c-4ae6-851e-32e6bcd8ce9a" targetNamespace="http://schemas.microsoft.com/office/2006/metadata/properties" ma:root="true" ma:fieldsID="0e3d3009d457696ddc99e480a39aec4c" ns1:_="" ns2:_="" ns3:_="">
    <xsd:import namespace="http://schemas.microsoft.com/sharepoint/v3"/>
    <xsd:import namespace="59da1016-2a1b-4f8a-9768-d7a4932f6f16"/>
    <xsd:import namespace="eb1aef87-c49c-4ae6-851e-32e6bcd8ce9a"/>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Year" minOccurs="0"/>
                <xsd:element ref="ns3:Update" minOccurs="0"/>
                <xsd:element ref="ns3:DType" minOccurs="0"/>
                <xsd:element ref="ns3:DOrder" minOccurs="0"/>
                <xsd:element ref="ns3:Categor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hidden="true"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hidden="true"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hidden="true"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hidden="true" ma:internalName="DocumentExpirationDate" ma:readOnly="false">
      <xsd:simpleType>
        <xsd:restriction base="dms:DateTime"/>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b1aef87-c49c-4ae6-851e-32e6bcd8ce9a"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Year" ma:index="15" nillable="true" ma:displayName="Year" ma:description="View filter to auto-publish documents" ma:internalName="Year" ma:readOnly="false">
      <xsd:simpleType>
        <xsd:restriction base="dms:Text">
          <xsd:maxLength value="255"/>
        </xsd:restriction>
      </xsd:simpleType>
    </xsd:element>
    <xsd:element name="Update" ma:index="16" nillable="true" ma:displayName="Update" ma:hidden="true" ma:internalName="Update" ma:readOnly="false" ma:percentage="FALSE">
      <xsd:simpleType>
        <xsd:restriction base="dms:Number"/>
      </xsd:simpleType>
    </xsd:element>
    <xsd:element name="DType" ma:index="17" nillable="true" ma:displayName="DType" ma:format="Dropdown" ma:hidden="true" ma:internalName="DType" ma:readOnly="false">
      <xsd:simpleType>
        <xsd:restriction base="dms:Choice">
          <xsd:enumeration value="Hospital Payment Reports"/>
        </xsd:restriction>
      </xsd:simpleType>
    </xsd:element>
    <xsd:element name="DOrder" ma:index="18" nillable="true" ma:displayName="DOrder" ma:hidden="true" ma:internalName="DOrder" ma:readOnly="false" ma:percentage="FALSE">
      <xsd:simpleType>
        <xsd:restriction base="dms:Number"/>
      </xsd:simpleType>
    </xsd:element>
    <xsd:element name="Category" ma:index="19" nillable="true" ma:displayName="Category" ma:format="Dropdown" ma:internalName="Category" ma:readOnly="false">
      <xsd:simpleType>
        <xsd:restriction base="dms:Choice">
          <xsd:enumeration value="AFS-FR3"/>
          <xsd:enumeration value="Capital Project Reporting"/>
          <xsd:enumeration value="Community Benefit Minimum Spending Floor"/>
          <xsd:enumeration value="Community Benefit Reports"/>
          <xsd:enumeration value="Datasets"/>
          <xsd:enumeration value="Forms"/>
          <xsd:enumeration value="Hospital Discharge Data"/>
          <xsd:enumeration value="Hospital Financial and Utilization Reports"/>
          <xsd:enumeration value="Hospital Financial Assistance Application"/>
          <xsd:enumeration value="Hospital Payment Reports"/>
          <xsd:enumeration value="Hospital Profiles"/>
          <xsd:enumeration value="Hospital Quarterly Report"/>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eb1aef87-c49c-4ae6-851e-32e6bcd8ce9a" xsi:nil="true"/>
    <IACategory xmlns="59da1016-2a1b-4f8a-9768-d7a4932f6f16" xsi:nil="true"/>
    <DocumentExpirationDate xmlns="59da1016-2a1b-4f8a-9768-d7a4932f6f16" xsi:nil="true"/>
    <Update xmlns="eb1aef87-c49c-4ae6-851e-32e6bcd8ce9a" xsi:nil="true"/>
    <IATopic xmlns="59da1016-2a1b-4f8a-9768-d7a4932f6f16" xsi:nil="true"/>
    <DType xmlns="eb1aef87-c49c-4ae6-851e-32e6bcd8ce9a" xsi:nil="true"/>
    <IASubtopic xmlns="59da1016-2a1b-4f8a-9768-d7a4932f6f16" xsi:nil="true"/>
    <Meta_x0020_Keywords xmlns="eb1aef87-c49c-4ae6-851e-32e6bcd8ce9a" xsi:nil="true"/>
    <URL xmlns="http://schemas.microsoft.com/sharepoint/v3">
      <Url>https://www.oregon.gov/oha/HPA/ANALYTICS/HospitalReporting/HB%203320%20Hospital%20Association%20of%20Oregon%20Webinar%206.4.24.pptx</Url>
      <Description>HB 3320 Hospital Association of Oregon Webinar 6.4.24.pptx</Description>
    </URL>
    <Year xmlns="eb1aef87-c49c-4ae6-851e-32e6bcd8ce9a" xsi:nil="true"/>
    <Meta_x0020_Description xmlns="eb1aef87-c49c-4ae6-851e-32e6bcd8ce9a" xsi:nil="true"/>
    <DOrder xmlns="eb1aef87-c49c-4ae6-851e-32e6bcd8ce9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CC106A-1DC8-4192-B68E-5866E6905A7A}"/>
</file>

<file path=customXml/itemProps2.xml><?xml version="1.0" encoding="utf-8"?>
<ds:datastoreItem xmlns:ds="http://schemas.openxmlformats.org/officeDocument/2006/customXml" ds:itemID="{4E32BB71-6825-48E5-B4F6-E36F5D501A22}">
  <ds:schemaRefs>
    <ds:schemaRef ds:uri="http://schemas.microsoft.com/office/2006/metadata/properties"/>
    <ds:schemaRef ds:uri="http://schemas.microsoft.com/office/infopath/2007/PartnerControls"/>
    <ds:schemaRef ds:uri="1e86cd5e-1254-42b0-93fc-796277a5de6d"/>
    <ds:schemaRef ds:uri="a89f00d2-3813-43c6-a833-809dd1480e97"/>
  </ds:schemaRefs>
</ds:datastoreItem>
</file>

<file path=customXml/itemProps3.xml><?xml version="1.0" encoding="utf-8"?>
<ds:datastoreItem xmlns:ds="http://schemas.openxmlformats.org/officeDocument/2006/customXml" ds:itemID="{FAFF126E-9C20-42C2-8E6E-9058709FD9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OHA-HPA PPT TEMPLATE widescreen_02 2022 (2)</Template>
  <TotalTime>10748</TotalTime>
  <Words>2247</Words>
  <Application>Microsoft Office PowerPoint</Application>
  <PresentationFormat>Widescreen</PresentationFormat>
  <Paragraphs>198</Paragraphs>
  <Slides>31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Narrow</vt:lpstr>
      <vt:lpstr>Calibri</vt:lpstr>
      <vt:lpstr>Times</vt:lpstr>
      <vt:lpstr>Times New Roman</vt:lpstr>
      <vt:lpstr>Wingdings</vt:lpstr>
      <vt:lpstr>HPA PPT</vt:lpstr>
      <vt:lpstr>House Bill 3320 Implementation   Webinar for the  Hospital Association of Oregon</vt:lpstr>
      <vt:lpstr>OHA Staff</vt:lpstr>
      <vt:lpstr>HB 3320 rules in a nutshell</vt:lpstr>
      <vt:lpstr>HB 3320 implementation timeline</vt:lpstr>
      <vt:lpstr>PowerPoint Presentation</vt:lpstr>
      <vt:lpstr>Prescreening overview</vt:lpstr>
      <vt:lpstr>Prescreening overview</vt:lpstr>
      <vt:lpstr>PowerPoint Presentation</vt:lpstr>
      <vt:lpstr>Who to prescreen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Appeals process overview</vt:lpstr>
      <vt:lpstr>PowerPoint Presentation</vt:lpstr>
      <vt:lpstr>A hospital must notify a patient if their application is denied in whole or in part or if the application requires corrections</vt:lpstr>
      <vt:lpstr>A hospital must allow a patient, or an individual working on behalf of the patient, to correct deficiencies in the application</vt:lpstr>
      <vt:lpstr>If a hospital has denied financial assistance, in whole or in part, the hospital must inform the patient that they can appeal the decision</vt:lpstr>
      <vt:lpstr>Appeals notifications must describe how a patient may appeal a financial assistance determination</vt:lpstr>
      <vt:lpstr>PowerPoint Presentation</vt:lpstr>
      <vt:lpstr>PowerPoint Presentation</vt:lpstr>
      <vt:lpstr>PowerPoint Presentation</vt:lpstr>
      <vt:lpstr>Data reporting form</vt:lpstr>
      <vt:lpstr>Data reporting elements</vt:lpstr>
      <vt:lpstr>PowerPoint Presentation</vt:lpstr>
      <vt:lpstr>Resources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 3320 Hospital Association of Oregon Webinar 6.4.24.pptx</dc:title>
  <dc:creator>Grabe Sarah</dc:creator>
  <cp:lastModifiedBy>Sarah Grabe</cp:lastModifiedBy>
  <cp:revision>30</cp:revision>
  <dcterms:created xsi:type="dcterms:W3CDTF">2023-07-26T18:35:36Z</dcterms:created>
  <dcterms:modified xsi:type="dcterms:W3CDTF">2024-06-04T20:03:59Z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0x010100FCDC4B8C14A3B7408F81BF48727D0045</vt:lpwstr>
  </property>
  <property fmtid="{D5CDD505-2E9C-101B-9397-08002B2CF9AE}" pid="3" name="MediaServiceImageTags">
    <vt:lpwstr/>
  </property>
  <property fmtid="{D5CDD505-2E9C-101B-9397-08002B2CF9AE}" pid="4" name="MSIP_Label_11a67c04-f371-4d71-a575-202b566caae1_Enabled">
    <vt:lpwstr>true</vt:lpwstr>
  </property>
  <property fmtid="{D5CDD505-2E9C-101B-9397-08002B2CF9AE}" pid="5" name="MSIP_Label_11a67c04-f371-4d71-a575-202b566caae1_SetDate">
    <vt:lpwstr>2024-05-16T19:45:01Z</vt:lpwstr>
  </property>
  <property fmtid="{D5CDD505-2E9C-101B-9397-08002B2CF9AE}" pid="6" name="MSIP_Label_11a67c04-f371-4d71-a575-202b566caae1_Method">
    <vt:lpwstr>Privileged</vt:lpwstr>
  </property>
  <property fmtid="{D5CDD505-2E9C-101B-9397-08002B2CF9AE}" pid="7" name="MSIP_Label_11a67c04-f371-4d71-a575-202b566caae1_Name">
    <vt:lpwstr>Level 2 - Limited (Items)</vt:lpwstr>
  </property>
  <property fmtid="{D5CDD505-2E9C-101B-9397-08002B2CF9AE}" pid="8" name="MSIP_Label_11a67c04-f371-4d71-a575-202b566caae1_SiteId">
    <vt:lpwstr>658e63e8-8d39-499c-8f48-13adc9452f4c</vt:lpwstr>
  </property>
  <property fmtid="{D5CDD505-2E9C-101B-9397-08002B2CF9AE}" pid="9" name="MSIP_Label_11a67c04-f371-4d71-a575-202b566caae1_ActionId">
    <vt:lpwstr>af890f28-6327-42ac-baec-676e3f6798e1</vt:lpwstr>
  </property>
  <property fmtid="{D5CDD505-2E9C-101B-9397-08002B2CF9AE}" pid="10" name="MSIP_Label_11a67c04-f371-4d71-a575-202b566caae1_ContentBits">
    <vt:lpwstr>0</vt:lpwstr>
  </property>
  <property fmtid="{D5CDD505-2E9C-101B-9397-08002B2CF9AE}" pid="11" name="WorkflowChangePath">
    <vt:lpwstr>925215f5-828f-4fe0-a372-d36dd1ddd0c5,3;</vt:lpwstr>
  </property>
</Properties>
</file>